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8"/>
  </p:notesMasterIdLst>
  <p:handoutMasterIdLst>
    <p:handoutMasterId r:id="rId49"/>
  </p:handoutMasterIdLst>
  <p:sldIdLst>
    <p:sldId id="1242" r:id="rId6"/>
    <p:sldId id="1367" r:id="rId7"/>
    <p:sldId id="1360" r:id="rId8"/>
    <p:sldId id="1306" r:id="rId9"/>
    <p:sldId id="1355" r:id="rId10"/>
    <p:sldId id="1307" r:id="rId11"/>
    <p:sldId id="1341" r:id="rId12"/>
    <p:sldId id="1381" r:id="rId13"/>
    <p:sldId id="1350" r:id="rId14"/>
    <p:sldId id="1349" r:id="rId15"/>
    <p:sldId id="1358" r:id="rId16"/>
    <p:sldId id="1302" r:id="rId17"/>
    <p:sldId id="1345" r:id="rId18"/>
    <p:sldId id="1352" r:id="rId19"/>
    <p:sldId id="1351" r:id="rId20"/>
    <p:sldId id="1348" r:id="rId21"/>
    <p:sldId id="1353" r:id="rId22"/>
    <p:sldId id="1299" r:id="rId23"/>
    <p:sldId id="1363" r:id="rId24"/>
    <p:sldId id="1364" r:id="rId25"/>
    <p:sldId id="1365" r:id="rId26"/>
    <p:sldId id="1366" r:id="rId27"/>
    <p:sldId id="1368" r:id="rId28"/>
    <p:sldId id="1382" r:id="rId29"/>
    <p:sldId id="1373" r:id="rId30"/>
    <p:sldId id="1370" r:id="rId31"/>
    <p:sldId id="1301" r:id="rId32"/>
    <p:sldId id="1361" r:id="rId33"/>
    <p:sldId id="1362" r:id="rId34"/>
    <p:sldId id="1374" r:id="rId35"/>
    <p:sldId id="1375" r:id="rId36"/>
    <p:sldId id="1376" r:id="rId37"/>
    <p:sldId id="1377" r:id="rId38"/>
    <p:sldId id="1369" r:id="rId39"/>
    <p:sldId id="1378" r:id="rId40"/>
    <p:sldId id="1379" r:id="rId41"/>
    <p:sldId id="1380" r:id="rId42"/>
    <p:sldId id="1359" r:id="rId43"/>
    <p:sldId id="1310" r:id="rId44"/>
    <p:sldId id="1312" r:id="rId45"/>
    <p:sldId id="1313" r:id="rId46"/>
    <p:sldId id="1314" r:id="rId47"/>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67"/>
            <p14:sldId id="1360"/>
            <p14:sldId id="1306"/>
            <p14:sldId id="1355"/>
            <p14:sldId id="1307"/>
            <p14:sldId id="1341"/>
            <p14:sldId id="1381"/>
            <p14:sldId id="1350"/>
            <p14:sldId id="1349"/>
            <p14:sldId id="1358"/>
            <p14:sldId id="1302"/>
            <p14:sldId id="1345"/>
            <p14:sldId id="1352"/>
            <p14:sldId id="1351"/>
            <p14:sldId id="1348"/>
            <p14:sldId id="1353"/>
            <p14:sldId id="1299"/>
            <p14:sldId id="1363"/>
            <p14:sldId id="1364"/>
            <p14:sldId id="1365"/>
            <p14:sldId id="1366"/>
            <p14:sldId id="1368"/>
            <p14:sldId id="1382"/>
            <p14:sldId id="1373"/>
            <p14:sldId id="1370"/>
            <p14:sldId id="1301"/>
            <p14:sldId id="1361"/>
            <p14:sldId id="1362"/>
            <p14:sldId id="1374"/>
            <p14:sldId id="1375"/>
            <p14:sldId id="1376"/>
            <p14:sldId id="1377"/>
            <p14:sldId id="1369"/>
            <p14:sldId id="1378"/>
            <p14:sldId id="1379"/>
            <p14:sldId id="1380"/>
            <p14:sldId id="1359"/>
            <p14:sldId id="1310"/>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9" autoAdjust="0"/>
    <p:restoredTop sz="82025" autoAdjust="0"/>
  </p:normalViewPr>
  <p:slideViewPr>
    <p:cSldViewPr snapToGrid="0">
      <p:cViewPr varScale="1">
        <p:scale>
          <a:sx n="93" d="100"/>
          <a:sy n="93" d="100"/>
        </p:scale>
        <p:origin x="1188"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3/16/2015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dirty="0"/>
          </a:p>
        </p:txBody>
      </p:sp>
    </p:spTree>
    <p:extLst>
      <p:ext uri="{BB962C8B-B14F-4D97-AF65-F5344CB8AC3E}">
        <p14:creationId xmlns:p14="http://schemas.microsoft.com/office/powerpoint/2010/main" val="385197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28118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1: FY15</a:t>
            </a:r>
            <a:r>
              <a:rPr lang="en-US" baseline="0" dirty="0" smtClean="0"/>
              <a:t> only. It is a prerequisite for Step 2</a:t>
            </a:r>
          </a:p>
        </p:txBody>
      </p:sp>
      <p:sp>
        <p:nvSpPr>
          <p:cNvPr id="4" name="Slide Number Placeholder 3"/>
          <p:cNvSpPr>
            <a:spLocks noGrp="1"/>
          </p:cNvSpPr>
          <p:nvPr>
            <p:ph type="sldNum" sz="quarter" idx="10"/>
          </p:nvPr>
        </p:nvSpPr>
        <p:spPr/>
        <p:txBody>
          <a:bodyPr/>
          <a:lstStyle/>
          <a:p>
            <a:fld id="{69A3D4EF-FC77-4542-8C22-63DD037305B0}" type="slidenum">
              <a:rPr lang="en-US" smtClean="0"/>
              <a:t>16</a:t>
            </a:fld>
            <a:endParaRPr lang="en-US" dirty="0"/>
          </a:p>
        </p:txBody>
      </p:sp>
    </p:spTree>
    <p:extLst>
      <p:ext uri="{BB962C8B-B14F-4D97-AF65-F5344CB8AC3E}">
        <p14:creationId xmlns:p14="http://schemas.microsoft.com/office/powerpoint/2010/main" val="422958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3/16/2015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Time:23:00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1475752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 </a:t>
            </a:r>
          </a:p>
          <a:p>
            <a:r>
              <a:rPr lang="en-US"/>
              <a:t>Time: 42:00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1223245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44 </a:t>
            </a:r>
            <a:endParaRPr lang="en-US" dirty="0"/>
          </a:p>
          <a:p>
            <a:r>
              <a:rPr lang="en-US" dirty="0"/>
              <a:t/>
            </a:r>
            <a:br>
              <a:rPr lang="en-US" dirty="0"/>
            </a:br>
            <a:endParaRPr lang="en-US" dirty="0"/>
          </a:p>
          <a:p>
            <a:r>
              <a:rPr lang="en-US"/>
              <a:t>NOTE</a:t>
            </a:r>
            <a:r>
              <a:rPr lang="en-US" dirty="0"/>
              <a:t>: You</a:t>
            </a:r>
            <a:r>
              <a:rPr lang="en-US" baseline="0" dirty="0"/>
              <a:t> may have seen our investments in Common Consent and O365 APIs, this should help you understand that we are investing in evolving this model going forward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3414957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 45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1396656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 45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100958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Time:23:00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622821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3</a:t>
            </a:fld>
            <a:endParaRPr lang="en-US"/>
          </a:p>
        </p:txBody>
      </p:sp>
    </p:spTree>
    <p:extLst>
      <p:ext uri="{BB962C8B-B14F-4D97-AF65-F5344CB8AC3E}">
        <p14:creationId xmlns:p14="http://schemas.microsoft.com/office/powerpoint/2010/main" val="847574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021402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3/16/2015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9813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3983298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15:00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4259445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Great Slide to explain the methodology and thinking behind why we want to discourage these EXC</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922324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858842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3163914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4043060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Vesa &amp; Steve</a:t>
            </a:r>
            <a:r>
              <a:rPr lang="en-US" baseline="0" dirty="0" smtClean="0"/>
              <a:t> Dialog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51846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880529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3/16/2015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42</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Vesa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36842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Vesa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49420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dirty="0"/>
              <a:t>Time: 15:00 </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dirty="0"/>
          </a:p>
        </p:txBody>
      </p:sp>
    </p:spTree>
    <p:extLst>
      <p:ext uri="{BB962C8B-B14F-4D97-AF65-F5344CB8AC3E}">
        <p14:creationId xmlns:p14="http://schemas.microsoft.com/office/powerpoint/2010/main" val="3120689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dirty="0"/>
          </a:p>
        </p:txBody>
      </p:sp>
    </p:spTree>
    <p:extLst>
      <p:ext uri="{BB962C8B-B14F-4D97-AF65-F5344CB8AC3E}">
        <p14:creationId xmlns:p14="http://schemas.microsoft.com/office/powerpoint/2010/main" val="73254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dirty="0"/>
          </a:p>
        </p:txBody>
      </p:sp>
    </p:spTree>
    <p:extLst>
      <p:ext uri="{BB962C8B-B14F-4D97-AF65-F5344CB8AC3E}">
        <p14:creationId xmlns:p14="http://schemas.microsoft.com/office/powerpoint/2010/main" val="131251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3/16/2015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7134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208841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8253588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29534831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4667863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7700573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80346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2627957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3279673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0797952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3176259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38410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heme" Target="../theme/theme2.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7" r:id="rId33"/>
    <p:sldLayoutId id="2147484300" r:id="rId34"/>
    <p:sldLayoutId id="2147484301" r:id="rId35"/>
    <p:sldLayoutId id="2147484302" r:id="rId36"/>
    <p:sldLayoutId id="2147484303" r:id="rId3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 id="2147484296" r:id="rId19"/>
    <p:sldLayoutId id="2147484299" r:id="rId20"/>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56.emf"/><Relationship Id="rId3" Type="http://schemas.openxmlformats.org/officeDocument/2006/relationships/image" Target="../media/image46.emf"/><Relationship Id="rId7" Type="http://schemas.openxmlformats.org/officeDocument/2006/relationships/image" Target="../media/image50.emf"/><Relationship Id="rId12" Type="http://schemas.openxmlformats.org/officeDocument/2006/relationships/image" Target="../media/image55.emf"/><Relationship Id="rId2" Type="http://schemas.openxmlformats.org/officeDocument/2006/relationships/image" Target="../media/image45.emf"/><Relationship Id="rId16" Type="http://schemas.openxmlformats.org/officeDocument/2006/relationships/image" Target="../media/image59.emf"/><Relationship Id="rId1" Type="http://schemas.openxmlformats.org/officeDocument/2006/relationships/slideLayout" Target="../slideLayouts/slideLayout22.xml"/><Relationship Id="rId6" Type="http://schemas.openxmlformats.org/officeDocument/2006/relationships/image" Target="../media/image49.emf"/><Relationship Id="rId11" Type="http://schemas.openxmlformats.org/officeDocument/2006/relationships/image" Target="../media/image54.emf"/><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emf"/><Relationship Id="rId4" Type="http://schemas.openxmlformats.org/officeDocument/2006/relationships/image" Target="../media/image47.emf"/><Relationship Id="rId9" Type="http://schemas.openxmlformats.org/officeDocument/2006/relationships/image" Target="../media/image52.emf"/><Relationship Id="rId14" Type="http://schemas.openxmlformats.org/officeDocument/2006/relationships/image" Target="../media/image57.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hyperlink" Target="http://blogs.msdn.com/vesku" TargetMode="External"/><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6.WMF"/><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69.png"/><Relationship Id="rId5" Type="http://schemas.openxmlformats.org/officeDocument/2006/relationships/image" Target="../media/image68.WMF"/><Relationship Id="rId4" Type="http://schemas.openxmlformats.org/officeDocument/2006/relationships/image" Target="../media/image67.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40.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hyperlink" Target="http://apisandbox.msdn.microsoft.com/" TargetMode="External"/><Relationship Id="rId7"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80.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79.png"/><Relationship Id="rId5" Type="http://schemas.openxmlformats.org/officeDocument/2006/relationships/image" Target="../media/image78.emf"/><Relationship Id="rId4" Type="http://schemas.openxmlformats.org/officeDocument/2006/relationships/hyperlink" Target="http://stackoverflow.com/questions/tagged/ms-offic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18" Type="http://schemas.openxmlformats.org/officeDocument/2006/relationships/image" Target="../media/image39.png"/><Relationship Id="rId3" Type="http://schemas.openxmlformats.org/officeDocument/2006/relationships/image" Target="../media/image26.emf"/><Relationship Id="rId7" Type="http://schemas.openxmlformats.org/officeDocument/2006/relationships/image" Target="../media/image30.png"/><Relationship Id="rId12" Type="http://schemas.openxmlformats.org/officeDocument/2006/relationships/image" Target="../media/image34.png"/><Relationship Id="rId17" Type="http://schemas.microsoft.com/office/2007/relationships/hdphoto" Target="../media/hdphoto2.wdp"/><Relationship Id="rId2" Type="http://schemas.openxmlformats.org/officeDocument/2006/relationships/image" Target="../media/image25.png"/><Relationship Id="rId16" Type="http://schemas.openxmlformats.org/officeDocument/2006/relationships/image" Target="../media/image38.png"/><Relationship Id="rId20" Type="http://schemas.openxmlformats.org/officeDocument/2006/relationships/image" Target="../media/image41.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emf"/><Relationship Id="rId15" Type="http://schemas.openxmlformats.org/officeDocument/2006/relationships/image" Target="../media/image37.png"/><Relationship Id="rId10" Type="http://schemas.microsoft.com/office/2007/relationships/hdphoto" Target="../media/hdphoto1.wdp"/><Relationship Id="rId19"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3600" b="1" dirty="0"/>
              <a:t>Latest learnings on transforming your SharePoint code from server side to client side</a:t>
            </a:r>
            <a:endParaRPr lang="en-US" sz="3600" dirty="0"/>
          </a:p>
        </p:txBody>
      </p:sp>
      <p:sp>
        <p:nvSpPr>
          <p:cNvPr id="2" name="Text Placeholder 1"/>
          <p:cNvSpPr>
            <a:spLocks noGrp="1"/>
          </p:cNvSpPr>
          <p:nvPr>
            <p:ph type="body" sz="quarter" idx="12"/>
          </p:nvPr>
        </p:nvSpPr>
        <p:spPr>
          <a:xfrm>
            <a:off x="493713" y="5307324"/>
            <a:ext cx="5658893" cy="498598"/>
          </a:xfrm>
        </p:spPr>
        <p:txBody>
          <a:bodyPr/>
          <a:lstStyle/>
          <a:p>
            <a:r>
              <a:rPr lang="fi-FI" dirty="0" smtClean="0"/>
              <a:t>Vesa Juvonen</a:t>
            </a:r>
          </a:p>
          <a:p>
            <a:r>
              <a:rPr lang="fi-FI" dirty="0" smtClean="0"/>
              <a:t>Senior Program Manager</a:t>
            </a:r>
          </a:p>
          <a:p>
            <a:r>
              <a:rPr lang="fi-FI" dirty="0" smtClean="0"/>
              <a:t>Office 365 Engineering, Microsoft</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t>“Will Farm Solutions </a:t>
            </a:r>
            <a:r>
              <a:rPr lang="en-US" sz="6598" dirty="0" smtClean="0"/>
              <a:t>be supported with SharePoint Server 2016”</a:t>
            </a:r>
            <a:endParaRPr lang="en-GB" sz="6598" dirty="0"/>
          </a:p>
        </p:txBody>
      </p:sp>
      <p:sp>
        <p:nvSpPr>
          <p:cNvPr id="4" name="TextBox 3"/>
          <p:cNvSpPr txBox="1"/>
          <p:nvPr/>
        </p:nvSpPr>
        <p:spPr>
          <a:xfrm>
            <a:off x="4526217" y="4969934"/>
            <a:ext cx="6744731" cy="1569148"/>
          </a:xfrm>
          <a:prstGeom prst="rect">
            <a:avLst/>
          </a:prstGeom>
          <a:noFill/>
        </p:spPr>
        <p:txBody>
          <a:bodyPr wrap="square" rtlCol="0">
            <a:spAutoFit/>
          </a:bodyPr>
          <a:lstStyle/>
          <a:p>
            <a:r>
              <a:rPr lang="en-US" sz="2399" dirty="0" smtClean="0"/>
              <a:t>We will make though investments mainly on the app model side also for on-premises to better align the development story: Write once and use it cross cloud and on-premise</a:t>
            </a:r>
            <a:r>
              <a:rPr lang="en-US" sz="2399" dirty="0"/>
              <a:t>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584618" cy="1861600"/>
          </a:xfrm>
          <a:prstGeom prst="rect">
            <a:avLst/>
          </a:prstGeom>
          <a:noFill/>
        </p:spPr>
        <p:txBody>
          <a:bodyPr wrap="none" rtlCol="0">
            <a:spAutoFit/>
          </a:bodyPr>
          <a:lstStyle/>
          <a:p>
            <a:r>
              <a:rPr lang="en-US" sz="11497" dirty="0" smtClean="0">
                <a:latin typeface="Segoe UI" panose="020B0502040204020203" pitchFamily="34" charset="0"/>
                <a:cs typeface="Segoe UI" panose="020B0502040204020203" pitchFamily="34" charset="0"/>
              </a:rPr>
              <a:t>Yes.</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015262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“I saw a blog post </a:t>
            </a:r>
            <a:r>
              <a:rPr lang="en-US" sz="6000" dirty="0" smtClean="0"/>
              <a:t>on the Internet </a:t>
            </a:r>
            <a:r>
              <a:rPr lang="en-US" sz="6000" dirty="0" smtClean="0"/>
              <a:t>saying that </a:t>
            </a:r>
            <a:r>
              <a:rPr lang="en-US" sz="6000" dirty="0" smtClean="0"/>
              <a:t>the app </a:t>
            </a:r>
            <a:r>
              <a:rPr lang="en-US" sz="6000" dirty="0" smtClean="0"/>
              <a:t>model is dead”</a:t>
            </a:r>
            <a:endParaRPr lang="en-GB" sz="6000" dirty="0"/>
          </a:p>
        </p:txBody>
      </p:sp>
      <p:sp>
        <p:nvSpPr>
          <p:cNvPr id="4" name="TextBox 3"/>
          <p:cNvSpPr txBox="1"/>
          <p:nvPr/>
        </p:nvSpPr>
        <p:spPr>
          <a:xfrm>
            <a:off x="4280234" y="4734528"/>
            <a:ext cx="6744731" cy="1569148"/>
          </a:xfrm>
          <a:prstGeom prst="rect">
            <a:avLst/>
          </a:prstGeom>
          <a:noFill/>
        </p:spPr>
        <p:txBody>
          <a:bodyPr wrap="square" rtlCol="0">
            <a:spAutoFit/>
          </a:bodyPr>
          <a:lstStyle/>
          <a:p>
            <a:r>
              <a:rPr lang="en-US" sz="2399" dirty="0" smtClean="0"/>
              <a:t>It’s more live than ever. We are committed </a:t>
            </a:r>
            <a:r>
              <a:rPr lang="en-US" sz="2399" dirty="0" smtClean="0"/>
              <a:t>to this </a:t>
            </a:r>
            <a:r>
              <a:rPr lang="en-US" sz="2399" dirty="0" smtClean="0"/>
              <a:t>model and </a:t>
            </a:r>
            <a:r>
              <a:rPr lang="en-US" sz="2399" dirty="0" smtClean="0"/>
              <a:t>the majority </a:t>
            </a:r>
            <a:r>
              <a:rPr lang="en-US" sz="2399" dirty="0" smtClean="0"/>
              <a:t>of our development investments are </a:t>
            </a:r>
            <a:r>
              <a:rPr lang="en-US" sz="2399" dirty="0" smtClean="0"/>
              <a:t>made on </a:t>
            </a:r>
            <a:r>
              <a:rPr lang="en-US" sz="2399" dirty="0" smtClean="0"/>
              <a:t>the app model </a:t>
            </a:r>
            <a:r>
              <a:rPr lang="en-US" sz="2399" dirty="0" smtClean="0"/>
              <a:t>for </a:t>
            </a:r>
            <a:r>
              <a:rPr lang="en-US" sz="2399" dirty="0" smtClean="0"/>
              <a:t>cloud AND on-premises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170904" y="3601633"/>
            <a:ext cx="5785751" cy="1569660"/>
          </a:xfrm>
          <a:prstGeom prst="rect">
            <a:avLst/>
          </a:prstGeom>
          <a:noFill/>
        </p:spPr>
        <p:txBody>
          <a:bodyPr wrap="none" rtlCol="0">
            <a:spAutoFit/>
          </a:bodyPr>
          <a:lstStyle/>
          <a:p>
            <a:r>
              <a:rPr lang="en-US" sz="9600" dirty="0" smtClean="0">
                <a:latin typeface="Segoe UI" panose="020B0502040204020203" pitchFamily="34" charset="0"/>
                <a:cs typeface="Segoe UI" panose="020B0502040204020203" pitchFamily="34" charset="0"/>
              </a:rPr>
              <a:t>No it’s not</a:t>
            </a:r>
            <a:endParaRPr lang="en-GB" sz="9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1130682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279"/>
          <a:stretch/>
        </p:blipFill>
        <p:spPr>
          <a:xfrm>
            <a:off x="0" y="0"/>
            <a:ext cx="12188825" cy="6879026"/>
          </a:xfrm>
          <a:prstGeom prst="rect">
            <a:avLst/>
          </a:prstGeom>
        </p:spPr>
      </p:pic>
      <p:sp>
        <p:nvSpPr>
          <p:cNvPr id="12" name="Rectangle 11"/>
          <p:cNvSpPr/>
          <p:nvPr/>
        </p:nvSpPr>
        <p:spPr bwMode="auto">
          <a:xfrm rot="16200000" flipH="1" flipV="1">
            <a:off x="2537429" y="-2537423"/>
            <a:ext cx="6879021" cy="11953877"/>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 on the </a:t>
            </a:r>
            <a:br>
              <a:rPr lang="en-US" sz="7200" dirty="0" smtClean="0"/>
            </a:br>
            <a:r>
              <a:rPr lang="en-US" sz="7200" dirty="0" smtClean="0"/>
              <a:t>model in Microsoft</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How we work in this areas?</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How we introduce recommendations?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How we introduce changes?</a:t>
            </a:r>
            <a:endParaRPr lang="en-US" sz="2400" dirty="0">
              <a:solidFill>
                <a:srgbClr val="FFFFFF"/>
              </a:solidFill>
              <a:latin typeface="Segoe UI Light"/>
            </a:endParaRPr>
          </a:p>
        </p:txBody>
      </p:sp>
    </p:spTree>
    <p:extLst>
      <p:ext uri="{BB962C8B-B14F-4D97-AF65-F5344CB8AC3E}">
        <p14:creationId xmlns:p14="http://schemas.microsoft.com/office/powerpoint/2010/main" val="136693317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400" dirty="0" smtClean="0"/>
              <a:t>“Microsoft is coming up with recommendations without knowledge on what field needs”</a:t>
            </a:r>
            <a:endParaRPr lang="en-GB" sz="5400" dirty="0"/>
          </a:p>
        </p:txBody>
      </p:sp>
      <p:sp>
        <p:nvSpPr>
          <p:cNvPr id="4" name="TextBox 3"/>
          <p:cNvSpPr txBox="1"/>
          <p:nvPr/>
        </p:nvSpPr>
        <p:spPr>
          <a:xfrm>
            <a:off x="4170904" y="4627417"/>
            <a:ext cx="6744731" cy="1938351"/>
          </a:xfrm>
          <a:prstGeom prst="rect">
            <a:avLst/>
          </a:prstGeom>
          <a:noFill/>
        </p:spPr>
        <p:txBody>
          <a:bodyPr wrap="square" rtlCol="0">
            <a:spAutoFit/>
          </a:bodyPr>
          <a:lstStyle/>
          <a:p>
            <a:r>
              <a:rPr lang="en-US" sz="2399" dirty="0" smtClean="0"/>
              <a:t>We have multiple virtual teams who are working closely full time with customers on app model topics related on the cloud and also on-premises. Our recommendations are coming from real life customer work.</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170904" y="3585307"/>
            <a:ext cx="5513497" cy="1200329"/>
          </a:xfrm>
          <a:prstGeom prst="rect">
            <a:avLst/>
          </a:prstGeom>
          <a:noFill/>
        </p:spPr>
        <p:txBody>
          <a:bodyPr wrap="none" rtlCol="0">
            <a:spAutoFit/>
          </a:bodyPr>
          <a:lstStyle/>
          <a:p>
            <a:r>
              <a:rPr lang="en-US" sz="7200" dirty="0" smtClean="0">
                <a:latin typeface="Segoe UI" panose="020B0502040204020203" pitchFamily="34" charset="0"/>
                <a:cs typeface="Segoe UI" panose="020B0502040204020203" pitchFamily="34" charset="0"/>
              </a:rPr>
              <a:t>Actually… No</a:t>
            </a:r>
            <a:endParaRPr lang="en-GB" sz="7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3256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099" y="3723621"/>
            <a:ext cx="11439686" cy="242374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a:solidFill>
                <a:schemeClr val="tx1"/>
              </a:solidFill>
              <a:ea typeface="Segoe UI" pitchFamily="34" charset="0"/>
              <a:cs typeface="Segoe UI" pitchFamily="34" charset="0"/>
            </a:endParaRPr>
          </a:p>
        </p:txBody>
      </p:sp>
      <p:sp>
        <p:nvSpPr>
          <p:cNvPr id="6" name="Rectangle 5"/>
          <p:cNvSpPr/>
          <p:nvPr/>
        </p:nvSpPr>
        <p:spPr bwMode="auto">
          <a:xfrm>
            <a:off x="269099" y="1635100"/>
            <a:ext cx="11439686" cy="199050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a:solidFill>
                <a:schemeClr val="tx1"/>
              </a:solidFill>
              <a:ea typeface="Segoe UI" pitchFamily="34" charset="0"/>
              <a:cs typeface="Segoe UI" pitchFamily="34" charset="0"/>
            </a:endParaRPr>
          </a:p>
        </p:txBody>
      </p:sp>
      <p:sp>
        <p:nvSpPr>
          <p:cNvPr id="10" name="Rectangle 9" hidden="1"/>
          <p:cNvSpPr/>
          <p:nvPr/>
        </p:nvSpPr>
        <p:spPr bwMode="auto">
          <a:xfrm>
            <a:off x="6488" y="1336651"/>
            <a:ext cx="6170299" cy="55177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67" tIns="143256" rIns="179067" bIns="143256"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3757" y="1769600"/>
            <a:ext cx="7140914" cy="181130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Transform your code</a:t>
            </a:r>
          </a:p>
          <a:p>
            <a:pPr>
              <a:lnSpc>
                <a:spcPct val="90000"/>
              </a:lnSpc>
              <a:spcBef>
                <a:spcPts val="588"/>
              </a:spcBef>
              <a:spcAft>
                <a:spcPts val="2939"/>
              </a:spcAft>
              <a:buClr>
                <a:schemeClr val="tx1"/>
              </a:buClr>
              <a:buSzPct val="100000"/>
            </a:pPr>
            <a:r>
              <a:rPr lang="en-US" sz="2351" dirty="0">
                <a:latin typeface="+mj-lt"/>
              </a:rPr>
              <a:t>Providing App Model Patterns for common scenarios</a:t>
            </a:r>
            <a:br>
              <a:rPr lang="en-US" sz="2351" dirty="0">
                <a:latin typeface="+mj-lt"/>
              </a:rPr>
            </a:br>
            <a:r>
              <a:rPr lang="en-US" sz="2351" dirty="0">
                <a:latin typeface="+mj-lt"/>
              </a:rPr>
              <a:t>Open source and based on community contributions</a:t>
            </a:r>
            <a:br>
              <a:rPr lang="en-US" sz="2351" dirty="0">
                <a:latin typeface="+mj-lt"/>
              </a:rPr>
            </a:br>
            <a:r>
              <a:rPr lang="en-US" sz="2351" dirty="0">
                <a:latin typeface="+mj-lt"/>
              </a:rPr>
              <a:t>Constantly evolving set of material for reuse</a:t>
            </a:r>
          </a:p>
        </p:txBody>
      </p:sp>
      <p:sp>
        <p:nvSpPr>
          <p:cNvPr id="20" name="Rectangle 19"/>
          <p:cNvSpPr/>
          <p:nvPr/>
        </p:nvSpPr>
        <p:spPr>
          <a:xfrm>
            <a:off x="1553757" y="3909805"/>
            <a:ext cx="10047480" cy="213701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100+ Visual Studio projects</a:t>
            </a:r>
          </a:p>
          <a:p>
            <a:pPr>
              <a:lnSpc>
                <a:spcPct val="90000"/>
              </a:lnSpc>
              <a:spcBef>
                <a:spcPts val="588"/>
              </a:spcBef>
              <a:spcAft>
                <a:spcPts val="2939"/>
              </a:spcAft>
              <a:buClr>
                <a:schemeClr val="tx1"/>
              </a:buClr>
              <a:buSzPct val="100000"/>
            </a:pPr>
            <a:r>
              <a:rPr lang="en-US" sz="2351" dirty="0">
                <a:latin typeface="+mj-lt"/>
              </a:rPr>
              <a:t>Common scenarios</a:t>
            </a:r>
            <a:br>
              <a:rPr lang="en-US" sz="2351" dirty="0">
                <a:latin typeface="+mj-lt"/>
              </a:rPr>
            </a:br>
            <a:r>
              <a:rPr lang="en-US" sz="2351" dirty="0">
                <a:latin typeface="+mj-lt"/>
              </a:rPr>
              <a:t>Branding</a:t>
            </a:r>
            <a:br>
              <a:rPr lang="en-US" sz="2351" dirty="0">
                <a:latin typeface="+mj-lt"/>
              </a:rPr>
            </a:br>
            <a:r>
              <a:rPr lang="en-US" sz="2351" dirty="0">
                <a:latin typeface="+mj-lt"/>
              </a:rPr>
              <a:t>Site provisioning</a:t>
            </a:r>
            <a:br>
              <a:rPr lang="en-US" sz="2351" dirty="0">
                <a:latin typeface="+mj-lt"/>
              </a:rPr>
            </a:br>
            <a:r>
              <a:rPr lang="en-US" sz="2351" dirty="0">
                <a:latin typeface="+mj-lt"/>
              </a:rPr>
              <a:t>Remote event receivers </a:t>
            </a:r>
          </a:p>
        </p:txBody>
      </p:sp>
      <p:sp>
        <p:nvSpPr>
          <p:cNvPr id="5" name="Rectangle 4"/>
          <p:cNvSpPr/>
          <p:nvPr/>
        </p:nvSpPr>
        <p:spPr>
          <a:xfrm>
            <a:off x="5739107" y="4656261"/>
            <a:ext cx="5323009" cy="1069437"/>
          </a:xfrm>
          <a:prstGeom prst="rect">
            <a:avLst/>
          </a:prstGeom>
        </p:spPr>
        <p:txBody>
          <a:bodyPr wrap="square">
            <a:spAutoFit/>
          </a:bodyPr>
          <a:lstStyle/>
          <a:p>
            <a:pPr>
              <a:lnSpc>
                <a:spcPct val="90000"/>
              </a:lnSpc>
              <a:spcBef>
                <a:spcPts val="588"/>
              </a:spcBef>
              <a:spcAft>
                <a:spcPts val="2939"/>
              </a:spcAft>
              <a:buClr>
                <a:schemeClr val="tx1"/>
              </a:buClr>
              <a:buSzPct val="100000"/>
            </a:pPr>
            <a:r>
              <a:rPr lang="en-US" sz="2351" dirty="0">
                <a:latin typeface="+mj-lt"/>
              </a:rPr>
              <a:t>UX component</a:t>
            </a:r>
            <a:br>
              <a:rPr lang="en-US" sz="2351" dirty="0">
                <a:latin typeface="+mj-lt"/>
              </a:rPr>
            </a:br>
            <a:r>
              <a:rPr lang="en-US" sz="2351" dirty="0">
                <a:latin typeface="+mj-lt"/>
              </a:rPr>
              <a:t>Taxonomy driven navigation</a:t>
            </a:r>
            <a:br>
              <a:rPr lang="en-US" sz="2351" dirty="0">
                <a:latin typeface="+mj-lt"/>
              </a:rPr>
            </a:br>
            <a:r>
              <a:rPr lang="en-US" sz="2351" dirty="0">
                <a:latin typeface="+mj-lt"/>
              </a:rPr>
              <a:t>And much more…</a:t>
            </a:r>
            <a:endParaRPr lang="en-US" sz="2351" u="sng" dirty="0">
              <a:latin typeface="+mj-lt"/>
            </a:endParaRPr>
          </a:p>
        </p:txBody>
      </p:sp>
      <p:grpSp>
        <p:nvGrpSpPr>
          <p:cNvPr id="32" name="Group 701"/>
          <p:cNvGrpSpPr>
            <a:grpSpLocks noChangeAspect="1"/>
          </p:cNvGrpSpPr>
          <p:nvPr/>
        </p:nvGrpSpPr>
        <p:grpSpPr bwMode="auto">
          <a:xfrm>
            <a:off x="392170" y="3909805"/>
            <a:ext cx="918403" cy="831817"/>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dirty="0"/>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dirty="0"/>
            </a:p>
          </p:txBody>
        </p:sp>
      </p:grpSp>
      <p:grpSp>
        <p:nvGrpSpPr>
          <p:cNvPr id="36" name="Group 35"/>
          <p:cNvGrpSpPr/>
          <p:nvPr/>
        </p:nvGrpSpPr>
        <p:grpSpPr bwMode="black">
          <a:xfrm>
            <a:off x="384923" y="1944201"/>
            <a:ext cx="961014" cy="781827"/>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38" name="Oval 87"/>
            <p:cNvSpPr>
              <a:spLocks noChangeArrowheads="1"/>
            </p:cNvSpPr>
            <p:nvPr/>
          </p:nvSpPr>
          <p:spPr bwMode="black">
            <a:xfrm>
              <a:off x="5649158" y="7945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grpSp>
      <p:sp>
        <p:nvSpPr>
          <p:cNvPr id="21" name="Rectangle 20"/>
          <p:cNvSpPr/>
          <p:nvPr/>
        </p:nvSpPr>
        <p:spPr>
          <a:xfrm>
            <a:off x="1587" y="6502424"/>
            <a:ext cx="8075097" cy="338466"/>
          </a:xfrm>
          <a:prstGeom prst="rect">
            <a:avLst/>
          </a:prstGeom>
        </p:spPr>
        <p:txBody>
          <a:bodyPr wrap="square">
            <a:spAutoFit/>
          </a:bodyPr>
          <a:lstStyle/>
          <a:p>
            <a:r>
              <a:rPr lang="en-US" sz="1600" dirty="0"/>
              <a:t>Patterns and Practices Yammer Group - </a:t>
            </a:r>
            <a:r>
              <a:rPr lang="en-US" sz="1600" u="sng" dirty="0"/>
              <a:t>http://aka.ms/officedevpnpYammer</a:t>
            </a:r>
            <a:r>
              <a:rPr lang="en-US" sz="1600" dirty="0"/>
              <a:t> </a:t>
            </a:r>
            <a:endParaRPr lang="en-US" sz="1400" dirty="0"/>
          </a:p>
        </p:txBody>
      </p:sp>
      <p:sp>
        <p:nvSpPr>
          <p:cNvPr id="24" name="Rectangle 23"/>
          <p:cNvSpPr/>
          <p:nvPr/>
        </p:nvSpPr>
        <p:spPr>
          <a:xfrm>
            <a:off x="4898240" y="505398"/>
            <a:ext cx="5003593" cy="646035"/>
          </a:xfrm>
          <a:prstGeom prst="rect">
            <a:avLst/>
          </a:prstGeom>
        </p:spPr>
        <p:txBody>
          <a:bodyPr wrap="none">
            <a:spAutoFit/>
          </a:bodyPr>
          <a:lstStyle/>
          <a:p>
            <a:pPr algn="r">
              <a:lnSpc>
                <a:spcPct val="90000"/>
              </a:lnSpc>
              <a:spcBef>
                <a:spcPts val="588"/>
              </a:spcBef>
              <a:spcAft>
                <a:spcPts val="2939"/>
              </a:spcAft>
              <a:buClr>
                <a:schemeClr val="tx1"/>
              </a:buClr>
              <a:buSzPct val="100000"/>
            </a:pPr>
            <a:r>
              <a:rPr lang="en-US" sz="3999" u="sng" dirty="0"/>
              <a:t>aka.ms/</a:t>
            </a:r>
            <a:r>
              <a:rPr lang="en-US" sz="3999" u="sng" dirty="0" err="1"/>
              <a:t>OfficeDevPnP</a:t>
            </a:r>
            <a:endParaRPr lang="en-US" sz="3999" u="sng" dirty="0"/>
          </a:p>
        </p:txBody>
      </p:sp>
      <p:pic>
        <p:nvPicPr>
          <p:cNvPr id="2" name="Picture 1"/>
          <p:cNvPicPr>
            <a:picLocks noChangeAspect="1"/>
          </p:cNvPicPr>
          <p:nvPr/>
        </p:nvPicPr>
        <p:blipFill>
          <a:blip r:embed="rId3"/>
          <a:stretch>
            <a:fillRect/>
          </a:stretch>
        </p:blipFill>
        <p:spPr>
          <a:xfrm>
            <a:off x="0" y="0"/>
            <a:ext cx="6229745" cy="1656961"/>
          </a:xfrm>
          <a:prstGeom prst="rect">
            <a:avLst/>
          </a:prstGeom>
        </p:spPr>
      </p:pic>
    </p:spTree>
    <p:extLst>
      <p:ext uri="{BB962C8B-B14F-4D97-AF65-F5344CB8AC3E}">
        <p14:creationId xmlns:p14="http://schemas.microsoft.com/office/powerpoint/2010/main" val="19101701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7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00"/>
                                        <p:tgtEl>
                                          <p:spTgt spid="36"/>
                                        </p:tgtEl>
                                      </p:cBhvr>
                                    </p:animEffect>
                                  </p:childTnLst>
                                </p:cTn>
                              </p:par>
                              <p:par>
                                <p:cTn id="16" presetID="63" presetClass="path" presetSubtype="0" decel="100000" fill="hold" nodeType="withEffect">
                                  <p:stCondLst>
                                    <p:cond delay="700"/>
                                  </p:stCondLst>
                                  <p:childTnLst>
                                    <p:animMotion origin="layout" path="M -3.75E-6 -1.85185E-6 L 0.01511 -1.85185E-6 " pathEditMode="relative" rAng="0" ptsTypes="AA">
                                      <p:cBhvr>
                                        <p:cTn id="17" dur="500" spd="-100000" fill="hold"/>
                                        <p:tgtEl>
                                          <p:spTgt spid="36"/>
                                        </p:tgtEl>
                                        <p:attrNameLst>
                                          <p:attrName>ppt_x</p:attrName>
                                          <p:attrName>ppt_y</p:attrName>
                                        </p:attrNameLst>
                                      </p:cBhvr>
                                      <p:rCtr x="755" y="0"/>
                                    </p:animMotion>
                                  </p:childTnLst>
                                </p:cTn>
                              </p:par>
                              <p:par>
                                <p:cTn id="18" presetID="10" presetClass="entr" presetSubtype="0" fill="hold" grpId="0" nodeType="withEffect">
                                  <p:stCondLst>
                                    <p:cond delay="8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300"/>
                                        <p:tgtEl>
                                          <p:spTgt spid="19"/>
                                        </p:tgtEl>
                                      </p:cBhvr>
                                    </p:animEffect>
                                  </p:childTnLst>
                                </p:cTn>
                              </p:par>
                              <p:par>
                                <p:cTn id="21" presetID="63" presetClass="path" presetSubtype="0" decel="100000" fill="hold" grpId="1" nodeType="withEffect">
                                  <p:stCondLst>
                                    <p:cond delay="800"/>
                                  </p:stCondLst>
                                  <p:childTnLst>
                                    <p:animMotion origin="layout" path="M 4.79167E-6 1.11111E-6 L 0.0151 1.11111E-6 " pathEditMode="relative" rAng="0" ptsTypes="AA">
                                      <p:cBhvr>
                                        <p:cTn id="22" dur="500" spd="-100000" fill="hold"/>
                                        <p:tgtEl>
                                          <p:spTgt spid="19"/>
                                        </p:tgtEl>
                                        <p:attrNameLst>
                                          <p:attrName>ppt_x</p:attrName>
                                          <p:attrName>ppt_y</p:attrName>
                                        </p:attrNameLst>
                                      </p:cBhvr>
                                      <p:rCtr x="755" y="0"/>
                                    </p:animMotion>
                                  </p:childTnLst>
                                </p:cTn>
                              </p:par>
                              <p:par>
                                <p:cTn id="23" presetID="10" presetClass="entr" presetSubtype="0" fill="hold" nodeType="withEffect">
                                  <p:stCondLst>
                                    <p:cond delay="9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300"/>
                                        <p:tgtEl>
                                          <p:spTgt spid="32"/>
                                        </p:tgtEl>
                                      </p:cBhvr>
                                    </p:animEffect>
                                  </p:childTnLst>
                                </p:cTn>
                              </p:par>
                              <p:par>
                                <p:cTn id="26" presetID="63" presetClass="path" presetSubtype="0" decel="100000" fill="hold" nodeType="withEffect">
                                  <p:stCondLst>
                                    <p:cond delay="900"/>
                                  </p:stCondLst>
                                  <p:childTnLst>
                                    <p:animMotion origin="layout" path="M -1.875E-6 3.7037E-7 L 0.01511 3.7037E-7 " pathEditMode="relative" rAng="0" ptsTypes="AA">
                                      <p:cBhvr>
                                        <p:cTn id="27" dur="500" spd="-100000" fill="hold"/>
                                        <p:tgtEl>
                                          <p:spTgt spid="32"/>
                                        </p:tgtEl>
                                        <p:attrNameLst>
                                          <p:attrName>ppt_x</p:attrName>
                                          <p:attrName>ppt_y</p:attrName>
                                        </p:attrNameLst>
                                      </p:cBhvr>
                                      <p:rCtr x="755" y="0"/>
                                    </p:animMotion>
                                  </p:childTnLst>
                                </p:cTn>
                              </p:par>
                              <p:par>
                                <p:cTn id="28" presetID="10" presetClass="entr" presetSubtype="0" fill="hold" grpId="0" nodeType="withEffect">
                                  <p:stCondLst>
                                    <p:cond delay="10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300"/>
                                        <p:tgtEl>
                                          <p:spTgt spid="20"/>
                                        </p:tgtEl>
                                      </p:cBhvr>
                                    </p:animEffect>
                                  </p:childTnLst>
                                </p:cTn>
                              </p:par>
                              <p:par>
                                <p:cTn id="31" presetID="63" presetClass="path" presetSubtype="0" decel="100000" fill="hold" grpId="1" nodeType="withEffect">
                                  <p:stCondLst>
                                    <p:cond delay="1000"/>
                                  </p:stCondLst>
                                  <p:childTnLst>
                                    <p:animMotion origin="layout" path="M 1.66667E-6 3.33333E-6 L 0.0151 3.33333E-6 " pathEditMode="relative" rAng="0" ptsTypes="AA">
                                      <p:cBhvr>
                                        <p:cTn id="32" dur="500" spd="-100000" fill="hold"/>
                                        <p:tgtEl>
                                          <p:spTgt spid="20"/>
                                        </p:tgtEl>
                                        <p:attrNameLst>
                                          <p:attrName>ppt_x</p:attrName>
                                          <p:attrName>ppt_y</p:attrName>
                                        </p:attrNameLst>
                                      </p:cBhvr>
                                      <p:rCtr x="755" y="0"/>
                                    </p:animMotion>
                                  </p:childTnLst>
                                </p:cTn>
                              </p:par>
                              <p:par>
                                <p:cTn id="33" presetID="10" presetClass="entr" presetSubtype="0"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300"/>
                                        <p:tgtEl>
                                          <p:spTgt spid="5"/>
                                        </p:tgtEl>
                                      </p:cBhvr>
                                    </p:animEffect>
                                  </p:childTnLst>
                                </p:cTn>
                              </p:par>
                              <p:par>
                                <p:cTn id="36" presetID="63" presetClass="path" presetSubtype="0" decel="100000" fill="hold" grpId="1" nodeType="withEffect">
                                  <p:stCondLst>
                                    <p:cond delay="1000"/>
                                  </p:stCondLst>
                                  <p:childTnLst>
                                    <p:animMotion origin="layout" path="M 1.45833E-6 2.96296E-6 L 0.0151 2.96296E-6 " pathEditMode="relative" rAng="0" ptsTypes="AA">
                                      <p:cBhvr>
                                        <p:cTn id="37" dur="500" spd="-100000" fill="hold"/>
                                        <p:tgtEl>
                                          <p:spTgt spid="5"/>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O365 Dev Patterns and Practices model</a:t>
            </a:r>
            <a:endParaRPr lang="en-GB" dirty="0"/>
          </a:p>
        </p:txBody>
      </p:sp>
      <p:sp>
        <p:nvSpPr>
          <p:cNvPr id="4" name="Rectangle 3"/>
          <p:cNvSpPr/>
          <p:nvPr/>
        </p:nvSpPr>
        <p:spPr bwMode="auto">
          <a:xfrm>
            <a:off x="4079276" y="2906997"/>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PnP</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9112" y="2212452"/>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Community</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19112" y="3747876"/>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JDP program</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223671" y="2659125"/>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Training</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3671" y="375117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Guidance / MSDN</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223671" y="4843227"/>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Videos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a:off x="2682693" y="2906997"/>
            <a:ext cx="1214203" cy="579619"/>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82693" y="3747876"/>
            <a:ext cx="1214203" cy="713102"/>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7223671" y="157073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Engineering input for API changes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479014" y="157073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Core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component</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479014" y="2659125"/>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Presentations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479014" y="375117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Seminar materials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479014" y="4843227"/>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Other assets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p:nvPr/>
        </p:nvCxnSpPr>
        <p:spPr>
          <a:xfrm flipV="1">
            <a:off x="6202791" y="2212452"/>
            <a:ext cx="973593" cy="1331627"/>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02791" y="3693714"/>
            <a:ext cx="973593" cy="1591990"/>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02791" y="3693714"/>
            <a:ext cx="973593" cy="410713"/>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202791" y="3101603"/>
            <a:ext cx="973593" cy="4424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2309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149013" cy="747897"/>
          </a:xfrm>
        </p:spPr>
        <p:txBody>
          <a:bodyPr/>
          <a:lstStyle/>
          <a:p>
            <a:r>
              <a:rPr lang="en-US" sz="4800" dirty="0" smtClean="0"/>
              <a:t>Application Modernization: JDP Program</a:t>
            </a:r>
            <a:endParaRPr lang="en-US" sz="4800" dirty="0"/>
          </a:p>
        </p:txBody>
      </p:sp>
      <p:sp>
        <p:nvSpPr>
          <p:cNvPr id="14" name="Pentagon 13"/>
          <p:cNvSpPr/>
          <p:nvPr>
            <p:custDataLst>
              <p:tags r:id="rId1"/>
            </p:custDataLst>
          </p:nvPr>
        </p:nvSpPr>
        <p:spPr bwMode="auto">
          <a:xfrm>
            <a:off x="2800438" y="1063948"/>
            <a:ext cx="7149647" cy="247290"/>
          </a:xfrm>
          <a:prstGeom prst="homePlat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0" rIns="91403" bIns="0" numCol="1" spcCol="0" rtlCol="0" fromWordArt="0" anchor="ctr" anchorCtr="0" forceAA="0" compatLnSpc="1">
            <a:prstTxWarp prst="textNoShape">
              <a:avLst/>
            </a:prstTxWarp>
            <a:noAutofit/>
          </a:bodyPr>
          <a:lstStyle/>
          <a:p>
            <a:pPr defTabSz="913951"/>
            <a:r>
              <a:rPr lang="en-US" sz="1400" dirty="0" smtClean="0">
                <a:solidFill>
                  <a:schemeClr val="tx1"/>
                </a:solidFill>
                <a:latin typeface="Segoe UI Semibold" panose="020B0702040204020203" pitchFamily="34" charset="0"/>
                <a:ea typeface="Segoe UI" pitchFamily="34" charset="0"/>
                <a:cs typeface="Segoe UI Semibold" panose="020B0702040204020203" pitchFamily="34" charset="0"/>
              </a:rPr>
              <a:t>WHERE ARE WE AND WHERE ARE WE HEADING?</a:t>
            </a:r>
            <a:endParaRPr lang="en-US" sz="1400"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25" name="Pentagon 24"/>
          <p:cNvSpPr/>
          <p:nvPr>
            <p:custDataLst>
              <p:tags r:id="rId2"/>
            </p:custDataLst>
          </p:nvPr>
        </p:nvSpPr>
        <p:spPr bwMode="auto">
          <a:xfrm>
            <a:off x="2816334" y="3903743"/>
            <a:ext cx="4700815" cy="249238"/>
          </a:xfrm>
          <a:prstGeom prst="homePlat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0" rIns="91403" bIns="0" numCol="1" spcCol="0" rtlCol="0" fromWordArt="0" anchor="ctr" anchorCtr="0" forceAA="0" compatLnSpc="1">
            <a:prstTxWarp prst="textNoShape">
              <a:avLst/>
            </a:prstTxWarp>
            <a:noAutofit/>
          </a:bodyPr>
          <a:lstStyle/>
          <a:p>
            <a:pPr defTabSz="913951"/>
            <a:r>
              <a:rPr lang="en-US" sz="1400" dirty="0" smtClean="0">
                <a:solidFill>
                  <a:schemeClr val="tx1"/>
                </a:solidFill>
                <a:latin typeface="Segoe UI Semibold" panose="020B0702040204020203" pitchFamily="34" charset="0"/>
                <a:ea typeface="Segoe UI" pitchFamily="34" charset="0"/>
                <a:cs typeface="Segoe UI Semibold" panose="020B0702040204020203" pitchFamily="34" charset="0"/>
              </a:rPr>
              <a:t>ACTUAL CONVERSION</a:t>
            </a:r>
            <a:endParaRPr lang="en-US" sz="1400"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16" name="Rectangle 15"/>
          <p:cNvSpPr/>
          <p:nvPr>
            <p:custDataLst>
              <p:tags r:id="rId3"/>
            </p:custDataLst>
          </p:nvPr>
        </p:nvSpPr>
        <p:spPr bwMode="auto">
          <a:xfrm>
            <a:off x="7650247" y="1405080"/>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Architecture Session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4"/>
            </p:custDataLst>
          </p:nvPr>
        </p:nvSpPr>
        <p:spPr bwMode="auto">
          <a:xfrm>
            <a:off x="2801335" y="1405080"/>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Customer Preparedness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5"/>
            </p:custDataLst>
          </p:nvPr>
        </p:nvSpPr>
        <p:spPr bwMode="auto">
          <a:xfrm>
            <a:off x="5225791" y="1405080"/>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Solution 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784395" y="1941659"/>
            <a:ext cx="2316780" cy="885402"/>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Prepare app hosting configuration.  Leverage available resources to ramp up dev resources</a:t>
            </a:r>
          </a:p>
          <a:p>
            <a:pPr defTabSz="913951"/>
            <a:endParaRPr lang="en-US" sz="1400" dirty="0" smtClean="0">
              <a:solidFill>
                <a:schemeClr val="bg2">
                  <a:lumMod val="50000"/>
                </a:schemeClr>
              </a:solidFill>
              <a:cs typeface="Segoe UI" panose="020B0502040204020203" pitchFamily="34" charset="0"/>
            </a:endParaRPr>
          </a:p>
          <a:p>
            <a:pPr defTabSz="913951"/>
            <a:endParaRPr lang="en-US" sz="1400" dirty="0">
              <a:solidFill>
                <a:schemeClr val="bg2">
                  <a:lumMod val="50000"/>
                </a:schemeClr>
              </a:solidFill>
              <a:cs typeface="Segoe UI" panose="020B0502040204020203" pitchFamily="34" charset="0"/>
            </a:endParaRPr>
          </a:p>
        </p:txBody>
      </p:sp>
      <p:sp>
        <p:nvSpPr>
          <p:cNvPr id="20" name="TextBox 19"/>
          <p:cNvSpPr txBox="1"/>
          <p:nvPr/>
        </p:nvSpPr>
        <p:spPr>
          <a:xfrm>
            <a:off x="7633306" y="1941659"/>
            <a:ext cx="2316780" cy="495825"/>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Provide architecture design </a:t>
            </a:r>
            <a:r>
              <a:rPr lang="en-US" sz="1400" dirty="0">
                <a:solidFill>
                  <a:schemeClr val="bg2">
                    <a:lumMod val="50000"/>
                  </a:schemeClr>
                </a:solidFill>
                <a:cs typeface="Segoe UI" panose="020B0502040204020203" pitchFamily="34" charset="0"/>
              </a:rPr>
              <a:t>guidance </a:t>
            </a:r>
            <a:r>
              <a:rPr lang="en-US" sz="1400" dirty="0" smtClean="0">
                <a:solidFill>
                  <a:schemeClr val="bg2">
                    <a:lumMod val="50000"/>
                  </a:schemeClr>
                </a:solidFill>
                <a:cs typeface="Segoe UI" panose="020B0502040204020203" pitchFamily="34" charset="0"/>
              </a:rPr>
              <a:t>for </a:t>
            </a:r>
            <a:r>
              <a:rPr lang="en-US" sz="1400" dirty="0">
                <a:solidFill>
                  <a:schemeClr val="bg2">
                    <a:lumMod val="50000"/>
                  </a:schemeClr>
                </a:solidFill>
                <a:cs typeface="Segoe UI" panose="020B0502040204020203" pitchFamily="34" charset="0"/>
              </a:rPr>
              <a:t>selected scenarios </a:t>
            </a:r>
          </a:p>
        </p:txBody>
      </p:sp>
      <p:sp>
        <p:nvSpPr>
          <p:cNvPr id="22" name="TextBox 21"/>
          <p:cNvSpPr txBox="1"/>
          <p:nvPr/>
        </p:nvSpPr>
        <p:spPr>
          <a:xfrm>
            <a:off x="5208850" y="1941659"/>
            <a:ext cx="2316780" cy="69061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Analyze solution inventory / requirements and provide guidance on solution modernization</a:t>
            </a:r>
            <a:endParaRPr lang="en-US" sz="1400" dirty="0">
              <a:solidFill>
                <a:schemeClr val="bg2">
                  <a:lumMod val="50000"/>
                </a:schemeClr>
              </a:solidFill>
              <a:cs typeface="Segoe UI" panose="020B0502040204020203" pitchFamily="34" charset="0"/>
            </a:endParaRPr>
          </a:p>
        </p:txBody>
      </p:sp>
      <p:sp>
        <p:nvSpPr>
          <p:cNvPr id="26" name="Rectangle 25"/>
          <p:cNvSpPr/>
          <p:nvPr>
            <p:custDataLst>
              <p:tags r:id="rId6"/>
            </p:custDataLst>
          </p:nvPr>
        </p:nvSpPr>
        <p:spPr bwMode="auto">
          <a:xfrm>
            <a:off x="2816334" y="2902100"/>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Successful smoke test app to validate configuration</a:t>
            </a:r>
            <a:endParaRPr lang="en-US" sz="1200" dirty="0">
              <a:solidFill>
                <a:schemeClr val="bg2">
                  <a:lumMod val="50000"/>
                </a:schemeClr>
              </a:solidFill>
              <a:ea typeface="Segoe UI" pitchFamily="34" charset="0"/>
              <a:cs typeface="Segoe UI" pitchFamily="34" charset="0"/>
            </a:endParaRPr>
          </a:p>
        </p:txBody>
      </p:sp>
      <p:sp>
        <p:nvSpPr>
          <p:cNvPr id="27" name="Rectangle 26"/>
          <p:cNvSpPr/>
          <p:nvPr>
            <p:custDataLst>
              <p:tags r:id="rId7"/>
            </p:custDataLst>
          </p:nvPr>
        </p:nvSpPr>
        <p:spPr bwMode="auto">
          <a:xfrm>
            <a:off x="5225791" y="2902100"/>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Assessment report</a:t>
            </a:r>
            <a:endParaRPr lang="en-US" sz="1200" dirty="0">
              <a:solidFill>
                <a:schemeClr val="bg2">
                  <a:lumMod val="50000"/>
                </a:schemeClr>
              </a:solidFill>
              <a:ea typeface="Segoe UI" pitchFamily="34" charset="0"/>
              <a:cs typeface="Segoe UI" pitchFamily="34" charset="0"/>
            </a:endParaRPr>
          </a:p>
        </p:txBody>
      </p:sp>
      <p:sp>
        <p:nvSpPr>
          <p:cNvPr id="28" name="Rectangle 27"/>
          <p:cNvSpPr/>
          <p:nvPr>
            <p:custDataLst>
              <p:tags r:id="rId8"/>
            </p:custDataLst>
          </p:nvPr>
        </p:nvSpPr>
        <p:spPr bwMode="auto">
          <a:xfrm>
            <a:off x="7650247" y="2902100"/>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Development SOW (optional)</a:t>
            </a:r>
            <a:endParaRPr lang="en-US" sz="1200" dirty="0">
              <a:solidFill>
                <a:schemeClr val="bg2">
                  <a:lumMod val="50000"/>
                </a:schemeClr>
              </a:solidFill>
              <a:ea typeface="Segoe UI" pitchFamily="34" charset="0"/>
              <a:cs typeface="Segoe UI" pitchFamily="34" charset="0"/>
            </a:endParaRPr>
          </a:p>
        </p:txBody>
      </p:sp>
      <p:sp>
        <p:nvSpPr>
          <p:cNvPr id="5" name="Rectangle 4"/>
          <p:cNvSpPr/>
          <p:nvPr/>
        </p:nvSpPr>
        <p:spPr bwMode="auto">
          <a:xfrm>
            <a:off x="2800398" y="1931183"/>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232111" y="1923780"/>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659144" y="1931182"/>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9"/>
            </p:custDataLst>
          </p:nvPr>
        </p:nvSpPr>
        <p:spPr bwMode="auto">
          <a:xfrm>
            <a:off x="2801334" y="4253915"/>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Development &amp; Testing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784395" y="4798305"/>
            <a:ext cx="2316578" cy="50304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Provide funding to off-set costs associated with development and testing</a:t>
            </a:r>
          </a:p>
          <a:p>
            <a:pPr defTabSz="913951"/>
            <a:endParaRPr lang="en-US" sz="1400" dirty="0">
              <a:solidFill>
                <a:schemeClr val="bg2">
                  <a:lumMod val="50000"/>
                </a:schemeClr>
              </a:solidFill>
              <a:cs typeface="Segoe UI" panose="020B0502040204020203" pitchFamily="34" charset="0"/>
            </a:endParaRPr>
          </a:p>
        </p:txBody>
      </p:sp>
      <p:sp>
        <p:nvSpPr>
          <p:cNvPr id="23" name="Rectangle 22"/>
          <p:cNvSpPr/>
          <p:nvPr>
            <p:custDataLst>
              <p:tags r:id="rId10"/>
            </p:custDataLst>
          </p:nvPr>
        </p:nvSpPr>
        <p:spPr bwMode="auto">
          <a:xfrm>
            <a:off x="5225577" y="4253915"/>
            <a:ext cx="2299640"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208639" y="4798305"/>
            <a:ext cx="2316578" cy="50304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Retract FTC</a:t>
            </a:r>
          </a:p>
          <a:p>
            <a:pPr defTabSz="913951"/>
            <a:r>
              <a:rPr lang="en-US" sz="1400" dirty="0" smtClean="0">
                <a:solidFill>
                  <a:schemeClr val="bg2">
                    <a:lumMod val="50000"/>
                  </a:schemeClr>
                </a:solidFill>
                <a:cs typeface="Segoe UI" panose="020B0502040204020203" pitchFamily="34" charset="0"/>
              </a:rPr>
              <a:t>Deploy App solutions</a:t>
            </a:r>
            <a:endParaRPr lang="en-US" sz="1400" dirty="0">
              <a:solidFill>
                <a:schemeClr val="bg2">
                  <a:lumMod val="50000"/>
                </a:schemeClr>
              </a:solidFill>
              <a:cs typeface="Segoe UI" panose="020B0502040204020203" pitchFamily="34" charset="0"/>
            </a:endParaRPr>
          </a:p>
        </p:txBody>
      </p:sp>
      <p:sp>
        <p:nvSpPr>
          <p:cNvPr id="29" name="Rectangle 28"/>
          <p:cNvSpPr/>
          <p:nvPr>
            <p:custDataLst>
              <p:tags r:id="rId11"/>
            </p:custDataLst>
          </p:nvPr>
        </p:nvSpPr>
        <p:spPr bwMode="auto">
          <a:xfrm>
            <a:off x="2799393" y="5766569"/>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Deployment Guide</a:t>
            </a:r>
            <a:endParaRPr lang="en-US" sz="1200" dirty="0">
              <a:solidFill>
                <a:schemeClr val="bg2">
                  <a:lumMod val="50000"/>
                </a:schemeClr>
              </a:solidFill>
              <a:cs typeface="Segoe UI" panose="020B0502040204020203" pitchFamily="34" charset="0"/>
            </a:endParaRPr>
          </a:p>
        </p:txBody>
      </p:sp>
      <p:sp>
        <p:nvSpPr>
          <p:cNvPr id="30" name="Rectangle 29"/>
          <p:cNvSpPr/>
          <p:nvPr>
            <p:custDataLst>
              <p:tags r:id="rId12"/>
            </p:custDataLst>
          </p:nvPr>
        </p:nvSpPr>
        <p:spPr bwMode="auto">
          <a:xfrm>
            <a:off x="5217315" y="5766569"/>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Project signoff</a:t>
            </a:r>
            <a:endParaRPr lang="en-US" sz="1200" dirty="0">
              <a:solidFill>
                <a:schemeClr val="bg2">
                  <a:lumMod val="50000"/>
                </a:schemeClr>
              </a:solidFill>
              <a:ea typeface="Segoe UI" pitchFamily="34" charset="0"/>
              <a:cs typeface="Segoe UI" pitchFamily="34" charset="0"/>
            </a:endParaRPr>
          </a:p>
        </p:txBody>
      </p:sp>
      <p:sp>
        <p:nvSpPr>
          <p:cNvPr id="34" name="Rectangle 33"/>
          <p:cNvSpPr/>
          <p:nvPr/>
        </p:nvSpPr>
        <p:spPr bwMode="auto">
          <a:xfrm>
            <a:off x="2806748" y="4779787"/>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232111" y="4785960"/>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045305" y="1883486"/>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1</a:t>
            </a:r>
          </a:p>
          <a:p>
            <a:r>
              <a:rPr lang="en-US" sz="2400" spc="-70" dirty="0" smtClean="0">
                <a:gradFill>
                  <a:gsLst>
                    <a:gs pos="2917">
                      <a:schemeClr val="bg2"/>
                    </a:gs>
                    <a:gs pos="95000">
                      <a:schemeClr val="bg2"/>
                    </a:gs>
                  </a:gsLst>
                  <a:lin ang="5400000" scaled="0"/>
                </a:gradFill>
                <a:latin typeface="+mj-lt"/>
              </a:rPr>
              <a:t>Empower    &amp; Plan</a:t>
            </a:r>
          </a:p>
        </p:txBody>
      </p:sp>
      <p:sp>
        <p:nvSpPr>
          <p:cNvPr id="43" name="TextBox 42"/>
          <p:cNvSpPr txBox="1"/>
          <p:nvPr/>
        </p:nvSpPr>
        <p:spPr>
          <a:xfrm>
            <a:off x="975712" y="4658573"/>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2</a:t>
            </a:r>
          </a:p>
          <a:p>
            <a:r>
              <a:rPr lang="en-US" sz="2400" spc="-70" dirty="0" smtClean="0">
                <a:gradFill>
                  <a:gsLst>
                    <a:gs pos="2917">
                      <a:schemeClr val="bg2"/>
                    </a:gs>
                    <a:gs pos="95000">
                      <a:schemeClr val="bg2"/>
                    </a:gs>
                  </a:gsLst>
                  <a:lin ang="5400000" scaled="0"/>
                </a:gradFill>
                <a:latin typeface="+mj-lt"/>
              </a:rPr>
              <a:t>Develop      &amp; Deploy</a:t>
            </a:r>
          </a:p>
        </p:txBody>
      </p:sp>
    </p:spTree>
    <p:extLst>
      <p:ext uri="{BB962C8B-B14F-4D97-AF65-F5344CB8AC3E}">
        <p14:creationId xmlns:p14="http://schemas.microsoft.com/office/powerpoint/2010/main" val="3240322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 and Practices training package</a:t>
            </a:r>
            <a:endParaRPr lang="en-GB" dirty="0"/>
          </a:p>
        </p:txBody>
      </p:sp>
      <p:sp>
        <p:nvSpPr>
          <p:cNvPr id="3" name="Text Placeholder 2"/>
          <p:cNvSpPr>
            <a:spLocks noGrp="1"/>
          </p:cNvSpPr>
          <p:nvPr>
            <p:ph type="body" sz="quarter" idx="10"/>
          </p:nvPr>
        </p:nvSpPr>
        <p:spPr/>
        <p:txBody>
          <a:bodyPr/>
          <a:lstStyle/>
          <a:p>
            <a:r>
              <a:rPr lang="en-GB" dirty="0" smtClean="0"/>
              <a:t>http://aka.ms/OfficeDevPnPTraining</a:t>
            </a:r>
          </a:p>
          <a:p>
            <a:pPr lvl="1"/>
            <a:r>
              <a:rPr lang="en-US" dirty="0" smtClean="0"/>
              <a:t>Training based on the PnP material available for anyone to use</a:t>
            </a:r>
          </a:p>
          <a:p>
            <a:pPr lvl="1"/>
            <a:r>
              <a:rPr lang="en-US" dirty="0" smtClean="0"/>
              <a:t>Presentations, demos and hands on labs</a:t>
            </a:r>
          </a:p>
          <a:p>
            <a:pPr lvl="1"/>
            <a:r>
              <a:rPr lang="en-US" dirty="0" smtClean="0">
                <a:solidFill>
                  <a:schemeClr val="tx2"/>
                </a:solidFill>
              </a:rPr>
              <a:t>Recorded videos coming also soon</a:t>
            </a:r>
            <a:endParaRPr lang="en-GB" dirty="0" smtClean="0">
              <a:solidFill>
                <a:schemeClr val="tx2"/>
              </a:solidFill>
            </a:endParaRPr>
          </a:p>
        </p:txBody>
      </p:sp>
      <p:sp>
        <p:nvSpPr>
          <p:cNvPr id="4" name="TextBox 3"/>
          <p:cNvSpPr txBox="1"/>
          <p:nvPr/>
        </p:nvSpPr>
        <p:spPr>
          <a:xfrm>
            <a:off x="678539" y="3613439"/>
            <a:ext cx="5223608" cy="1846659"/>
          </a:xfrm>
          <a:prstGeom prst="rect">
            <a:avLst/>
          </a:prstGeom>
          <a:noFill/>
        </p:spPr>
        <p:txBody>
          <a:bodyPr wrap="square" lIns="0" tIns="0" rIns="0" bIns="0" rtlCol="0">
            <a:spAutoFit/>
          </a:bodyPr>
          <a:lstStyle/>
          <a:p>
            <a:pPr marL="457200" indent="-457200">
              <a:buFont typeface="+mj-lt"/>
              <a:buAutoNum type="arabicPeriod"/>
            </a:pPr>
            <a:r>
              <a:rPr lang="en-US" sz="2000" spc="-70" dirty="0" smtClean="0">
                <a:gradFill>
                  <a:gsLst>
                    <a:gs pos="2917">
                      <a:schemeClr val="bg2"/>
                    </a:gs>
                    <a:gs pos="95000">
                      <a:schemeClr val="bg2"/>
                    </a:gs>
                  </a:gsLst>
                  <a:lin ang="5400000" scaled="0"/>
                </a:gradFill>
              </a:rPr>
              <a:t>Introduction to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Managing site settings using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Branding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Building UX components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Using remote event receivers and </a:t>
            </a:r>
            <a:br>
              <a:rPr lang="en-US" sz="2000" spc="-70" dirty="0" smtClean="0">
                <a:gradFill>
                  <a:gsLst>
                    <a:gs pos="2917">
                      <a:schemeClr val="bg2"/>
                    </a:gs>
                    <a:gs pos="95000">
                      <a:schemeClr val="bg2"/>
                    </a:gs>
                  </a:gsLst>
                  <a:lin ang="5400000" scaled="0"/>
                </a:gradFill>
              </a:rPr>
            </a:br>
            <a:r>
              <a:rPr lang="en-US" sz="2000" spc="-70" dirty="0" smtClean="0">
                <a:gradFill>
                  <a:gsLst>
                    <a:gs pos="2917">
                      <a:schemeClr val="bg2"/>
                    </a:gs>
                    <a:gs pos="95000">
                      <a:schemeClr val="bg2"/>
                    </a:gs>
                  </a:gsLst>
                  <a:lin ang="5400000" scaled="0"/>
                </a:gradFill>
              </a:rPr>
              <a:t>remote timer jobs</a:t>
            </a:r>
            <a:endParaRPr lang="en-GB" sz="2000" spc="-70" dirty="0" smtClean="0">
              <a:gradFill>
                <a:gsLst>
                  <a:gs pos="2917">
                    <a:schemeClr val="bg2"/>
                  </a:gs>
                  <a:gs pos="95000">
                    <a:schemeClr val="bg2"/>
                  </a:gs>
                </a:gsLst>
                <a:lin ang="5400000" scaled="0"/>
              </a:gradFill>
            </a:endParaRPr>
          </a:p>
        </p:txBody>
      </p:sp>
      <p:sp>
        <p:nvSpPr>
          <p:cNvPr id="5" name="TextBox 4"/>
          <p:cNvSpPr txBox="1"/>
          <p:nvPr/>
        </p:nvSpPr>
        <p:spPr>
          <a:xfrm>
            <a:off x="6389588" y="3613439"/>
            <a:ext cx="4950522" cy="1538883"/>
          </a:xfrm>
          <a:prstGeom prst="rect">
            <a:avLst/>
          </a:prstGeom>
          <a:noFill/>
        </p:spPr>
        <p:txBody>
          <a:bodyPr wrap="none" lIns="0" tIns="0" rIns="0" bIns="0" rtlCol="0">
            <a:spAutoFit/>
          </a:bodyPr>
          <a:lstStyle/>
          <a:p>
            <a:pPr marL="457200" indent="-457200">
              <a:buFont typeface="+mj-lt"/>
              <a:buAutoNum type="arabicPeriod" startAt="6"/>
            </a:pPr>
            <a:r>
              <a:rPr lang="en-US" sz="2000" spc="-70" dirty="0" smtClean="0">
                <a:gradFill>
                  <a:gsLst>
                    <a:gs pos="2917">
                      <a:schemeClr val="bg2"/>
                    </a:gs>
                    <a:gs pos="95000">
                      <a:schemeClr val="bg2"/>
                    </a:gs>
                  </a:gsLst>
                  <a:lin ang="5400000" scaled="0"/>
                </a:gradFill>
              </a:rPr>
              <a:t>Site collection and site provisioning</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User personalization and OneDrive 4B</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ECM capabilities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Using search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Transforming customizations to app model</a:t>
            </a:r>
            <a:endParaRPr lang="en-GB" sz="2000" spc="-70" dirty="0" smtClean="0">
              <a:gradFill>
                <a:gsLst>
                  <a:gs pos="2917">
                    <a:schemeClr val="bg2"/>
                  </a:gs>
                  <a:gs pos="95000">
                    <a:schemeClr val="bg2"/>
                  </a:gs>
                </a:gsLst>
                <a:lin ang="5400000" scaled="0"/>
              </a:gradFill>
            </a:endParaRPr>
          </a:p>
        </p:txBody>
      </p:sp>
      <p:sp>
        <p:nvSpPr>
          <p:cNvPr id="6" name="TextBox 5"/>
          <p:cNvSpPr txBox="1"/>
          <p:nvPr/>
        </p:nvSpPr>
        <p:spPr>
          <a:xfrm>
            <a:off x="678539" y="5913797"/>
            <a:ext cx="4954818" cy="430887"/>
          </a:xfrm>
          <a:prstGeom prst="rect">
            <a:avLst/>
          </a:prstGeom>
          <a:noFill/>
        </p:spPr>
        <p:txBody>
          <a:bodyPr wrap="none" lIns="0" tIns="0" rIns="0" bIns="0" rtlCol="0">
            <a:spAutoFit/>
          </a:bodyPr>
          <a:lstStyle/>
          <a:p>
            <a:r>
              <a:rPr lang="en-US" sz="2800" spc="-70" dirty="0" smtClean="0">
                <a:gradFill>
                  <a:gsLst>
                    <a:gs pos="2917">
                      <a:schemeClr val="bg2"/>
                    </a:gs>
                    <a:gs pos="95000">
                      <a:schemeClr val="bg2"/>
                    </a:gs>
                  </a:gsLst>
                  <a:lin ang="5400000" scaled="0"/>
                </a:gradFill>
              </a:rPr>
              <a:t>Download and use as you wish… </a:t>
            </a:r>
            <a:endParaRPr lang="en-GB" sz="28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16961456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538"/>
          <a:stretch/>
        </p:blipFill>
        <p:spPr>
          <a:xfrm>
            <a:off x="0" y="0"/>
            <a:ext cx="12188825" cy="6858000"/>
          </a:xfrm>
          <a:prstGeom prst="rect">
            <a:avLst/>
          </a:prstGeom>
        </p:spPr>
      </p:pic>
      <p:sp>
        <p:nvSpPr>
          <p:cNvPr id="12" name="Rectangle 11"/>
          <p:cNvSpPr/>
          <p:nvPr/>
        </p:nvSpPr>
        <p:spPr bwMode="auto">
          <a:xfrm rot="16200000" flipH="1" flipV="1">
            <a:off x="2546954" y="-2546948"/>
            <a:ext cx="6879021" cy="11972927"/>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Learnings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It’s not about technology</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App model is extremely powerful</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Provider hosted apps is the future</a:t>
            </a:r>
            <a:endParaRPr lang="en-US" sz="2400" dirty="0">
              <a:solidFill>
                <a:srgbClr val="FFFFFF"/>
              </a:solidFill>
              <a:latin typeface="Segoe UI Light"/>
            </a:endParaRP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fi-FI" sz="6598" dirty="0"/>
              <a:t>Concentrate on functional</a:t>
            </a:r>
            <a:br>
              <a:rPr lang="fi-FI" sz="6598" dirty="0"/>
            </a:br>
            <a:r>
              <a:rPr lang="fi-FI" sz="6598" dirty="0"/>
              <a:t>requirements, not the technology</a:t>
            </a:r>
            <a:endParaRPr lang="en-US" sz="6598" dirty="0"/>
          </a:p>
        </p:txBody>
      </p:sp>
      <p:sp>
        <p:nvSpPr>
          <p:cNvPr id="2" name="TextBox 1"/>
          <p:cNvSpPr txBox="1"/>
          <p:nvPr/>
        </p:nvSpPr>
        <p:spPr>
          <a:xfrm>
            <a:off x="3163616" y="4038241"/>
            <a:ext cx="8405731" cy="830781"/>
          </a:xfrm>
          <a:prstGeom prst="rect">
            <a:avLst/>
          </a:prstGeom>
          <a:noFill/>
        </p:spPr>
        <p:txBody>
          <a:bodyPr wrap="square" rtlCol="0">
            <a:spAutoFit/>
          </a:bodyPr>
          <a:lstStyle/>
          <a:p>
            <a:r>
              <a:rPr lang="en-US" sz="2399" dirty="0">
                <a:solidFill>
                  <a:schemeClr val="bg1"/>
                </a:solidFill>
              </a:rPr>
              <a:t>There are numerous ways to achieve a similar end result, don’t get stuck on what you had… </a:t>
            </a:r>
          </a:p>
        </p:txBody>
      </p:sp>
    </p:spTree>
    <p:extLst>
      <p:ext uri="{BB962C8B-B14F-4D97-AF65-F5344CB8AC3E}">
        <p14:creationId xmlns:p14="http://schemas.microsoft.com/office/powerpoint/2010/main" val="315645259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0" y="-7880"/>
            <a:ext cx="12188825" cy="1724234"/>
          </a:xfrm>
          <a:prstGeom prst="rect">
            <a:avLst/>
          </a:prstGeom>
        </p:spPr>
      </p:pic>
      <p:sp>
        <p:nvSpPr>
          <p:cNvPr id="8" name="Rectangle 7"/>
          <p:cNvSpPr/>
          <p:nvPr/>
        </p:nvSpPr>
        <p:spPr>
          <a:xfrm>
            <a:off x="-1" y="-6363"/>
            <a:ext cx="12188825" cy="172271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799"/>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706" y="4959096"/>
            <a:ext cx="3502294" cy="107695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2839" y="1970525"/>
            <a:ext cx="4291734" cy="111563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871" y="3630272"/>
            <a:ext cx="3809008" cy="714189"/>
          </a:xfrm>
          <a:prstGeom prst="rect">
            <a:avLst/>
          </a:prstGeom>
        </p:spPr>
      </p:pic>
      <p:pic>
        <p:nvPicPr>
          <p:cNvPr id="15" name="Picture 14"/>
          <p:cNvPicPr>
            <a:picLocks noChangeAspect="1"/>
          </p:cNvPicPr>
          <p:nvPr/>
        </p:nvPicPr>
        <p:blipFill>
          <a:blip r:embed="rId6"/>
          <a:stretch>
            <a:fillRect/>
          </a:stretch>
        </p:blipFill>
        <p:spPr>
          <a:xfrm>
            <a:off x="6895145" y="4712519"/>
            <a:ext cx="2542513" cy="1314108"/>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8154" y="3086160"/>
            <a:ext cx="3921378" cy="1470067"/>
          </a:xfrm>
          <a:prstGeom prst="rect">
            <a:avLst/>
          </a:prstGeom>
        </p:spPr>
      </p:pic>
      <p:sp>
        <p:nvSpPr>
          <p:cNvPr id="7" name="TextBox 6"/>
          <p:cNvSpPr txBox="1"/>
          <p:nvPr/>
        </p:nvSpPr>
        <p:spPr>
          <a:xfrm>
            <a:off x="2582383" y="108102"/>
            <a:ext cx="7024058" cy="707702"/>
          </a:xfrm>
          <a:prstGeom prst="rect">
            <a:avLst/>
          </a:prstGeom>
          <a:noFill/>
        </p:spPr>
        <p:txBody>
          <a:bodyPr wrap="square" rtlCol="0">
            <a:spAutoFit/>
          </a:bodyPr>
          <a:lstStyle/>
          <a:p>
            <a:pPr algn="ctr"/>
            <a:r>
              <a:rPr lang="fi-FI" sz="3999" dirty="0">
                <a:solidFill>
                  <a:schemeClr val="bg1"/>
                </a:solidFill>
                <a:latin typeface="Segoe UI" panose="020B0502040204020203" pitchFamily="34" charset="0"/>
                <a:cs typeface="Segoe UI" panose="020B0502040204020203" pitchFamily="34" charset="0"/>
              </a:rPr>
              <a:t>SharePoint Saturday Helsinki</a:t>
            </a:r>
          </a:p>
        </p:txBody>
      </p:sp>
      <p:sp>
        <p:nvSpPr>
          <p:cNvPr id="9" name="TextBox 8"/>
          <p:cNvSpPr txBox="1"/>
          <p:nvPr/>
        </p:nvSpPr>
        <p:spPr>
          <a:xfrm>
            <a:off x="2913559" y="811385"/>
            <a:ext cx="6361706" cy="707702"/>
          </a:xfrm>
          <a:prstGeom prst="rect">
            <a:avLst/>
          </a:prstGeom>
          <a:noFill/>
        </p:spPr>
        <p:txBody>
          <a:bodyPr wrap="square" rtlCol="0">
            <a:spAutoFit/>
          </a:bodyPr>
          <a:lstStyle/>
          <a:p>
            <a:pPr algn="ctr"/>
            <a:r>
              <a:rPr lang="fi-FI" sz="3999" dirty="0">
                <a:solidFill>
                  <a:schemeClr val="bg1"/>
                </a:solidFill>
                <a:latin typeface="Segoe UI" panose="020B0502040204020203" pitchFamily="34" charset="0"/>
                <a:cs typeface="Segoe UI" panose="020B0502040204020203" pitchFamily="34" charset="0"/>
              </a:rPr>
              <a:t>Thank you to our sponsors!</a:t>
            </a:r>
          </a:p>
        </p:txBody>
      </p:sp>
    </p:spTree>
    <p:extLst>
      <p:ext uri="{BB962C8B-B14F-4D97-AF65-F5344CB8AC3E}">
        <p14:creationId xmlns:p14="http://schemas.microsoft.com/office/powerpoint/2010/main" val="32589443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“Will you ever support farm solutions in Office 365?” </a:t>
            </a:r>
            <a:endParaRPr lang="en-GB" sz="6598" dirty="0">
              <a:solidFill>
                <a:schemeClr val="tx1"/>
              </a:solidFill>
            </a:endParaRPr>
          </a:p>
        </p:txBody>
      </p:sp>
      <p:sp>
        <p:nvSpPr>
          <p:cNvPr id="4" name="TextBox 3"/>
          <p:cNvSpPr txBox="1"/>
          <p:nvPr/>
        </p:nvSpPr>
        <p:spPr>
          <a:xfrm>
            <a:off x="4526217" y="496993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Farm solutions are deployed cross SharePoint farm and they’d impact multiple customers…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992413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smtClean="0">
                <a:solidFill>
                  <a:schemeClr val="tx1"/>
                </a:solidFill>
              </a:rPr>
              <a:t>“Will you introduce a replacement for the app model in the near future?” </a:t>
            </a:r>
            <a:endParaRPr lang="en-GB" sz="6598" dirty="0">
              <a:solidFill>
                <a:schemeClr val="tx1"/>
              </a:solidFill>
            </a:endParaRPr>
          </a:p>
        </p:txBody>
      </p:sp>
      <p:sp>
        <p:nvSpPr>
          <p:cNvPr id="4" name="TextBox 3"/>
          <p:cNvSpPr txBox="1"/>
          <p:nvPr/>
        </p:nvSpPr>
        <p:spPr>
          <a:xfrm>
            <a:off x="4615402" y="487517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App model solutions with remote APIs and control are here to stay</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2608707" y="342900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06613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t>“I can’t do </a:t>
            </a:r>
            <a:r>
              <a:rPr lang="en-US" sz="6598" i="1" dirty="0"/>
              <a:t>XYZ</a:t>
            </a:r>
            <a:r>
              <a:rPr lang="en-US" sz="6598" dirty="0"/>
              <a:t> with app model?”</a:t>
            </a:r>
            <a:endParaRPr lang="en-GB" sz="6598" dirty="0"/>
          </a:p>
        </p:txBody>
      </p:sp>
      <p:sp>
        <p:nvSpPr>
          <p:cNvPr id="4" name="TextBox 3"/>
          <p:cNvSpPr txBox="1"/>
          <p:nvPr/>
        </p:nvSpPr>
        <p:spPr>
          <a:xfrm>
            <a:off x="4570809" y="3863380"/>
            <a:ext cx="7097318"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There are numerous things which might not be available as such with app model, but functional requirements can be </a:t>
            </a:r>
            <a:r>
              <a:rPr lang="en-US" sz="2399" dirty="0" smtClean="0">
                <a:latin typeface="Segoe UI" panose="020B0502040204020203" pitchFamily="34" charset="0"/>
                <a:cs typeface="Segoe UI" panose="020B0502040204020203" pitchFamily="34" charset="0"/>
              </a:rPr>
              <a:t>often achieved </a:t>
            </a:r>
            <a:r>
              <a:rPr lang="en-US" sz="2399" dirty="0">
                <a:latin typeface="Segoe UI" panose="020B0502040204020203" pitchFamily="34" charset="0"/>
                <a:cs typeface="Segoe UI" panose="020B0502040204020203" pitchFamily="34" charset="0"/>
              </a:rPr>
              <a:t>using alternative methods</a:t>
            </a:r>
            <a:endParaRPr lang="en-GB" sz="2399"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306591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smtClean="0"/>
              <a:t>You can actually do much more with provider hosted model than with typical farm solutions…</a:t>
            </a:r>
            <a:endParaRPr lang="en-GB" sz="6598" dirty="0"/>
          </a:p>
        </p:txBody>
      </p:sp>
      <p:sp>
        <p:nvSpPr>
          <p:cNvPr id="4" name="TextBox 3"/>
          <p:cNvSpPr txBox="1"/>
          <p:nvPr/>
        </p:nvSpPr>
        <p:spPr>
          <a:xfrm>
            <a:off x="4191986" y="3758877"/>
            <a:ext cx="7394768" cy="1815882"/>
          </a:xfrm>
          <a:prstGeom prst="rect">
            <a:avLst/>
          </a:prstGeom>
          <a:noFill/>
        </p:spPr>
        <p:txBody>
          <a:bodyPr wrap="square" rtlCol="0">
            <a:spAutoFit/>
          </a:bodyPr>
          <a:lstStyle/>
          <a:p>
            <a:r>
              <a:rPr lang="en-US" sz="2800" dirty="0" smtClean="0">
                <a:latin typeface="Segoe UI" panose="020B0502040204020203" pitchFamily="34" charset="0"/>
                <a:cs typeface="Segoe UI" panose="020B0502040204020203" pitchFamily="34" charset="0"/>
              </a:rPr>
              <a:t>Especially Azure based solutions have pretty much infinite opportunities. Approaches are slightly different, but the engine is super powerful </a:t>
            </a:r>
            <a:endParaRPr lang="en-GB"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65339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819603"/>
            <a:ext cx="11564031" cy="1218795"/>
          </a:xfrm>
        </p:spPr>
        <p:txBody>
          <a:bodyPr>
            <a:noAutofit/>
          </a:bodyPr>
          <a:lstStyle/>
          <a:p>
            <a:r>
              <a:rPr lang="fi-FI" sz="6600" dirty="0" smtClean="0"/>
              <a:t>Site provisioning and site configuration automation is the key!</a:t>
            </a:r>
            <a:endParaRPr lang="en-US" sz="6600" dirty="0"/>
          </a:p>
        </p:txBody>
      </p:sp>
      <p:sp>
        <p:nvSpPr>
          <p:cNvPr id="2" name="TextBox 1"/>
          <p:cNvSpPr txBox="1"/>
          <p:nvPr/>
        </p:nvSpPr>
        <p:spPr>
          <a:xfrm>
            <a:off x="4657126" y="3933895"/>
            <a:ext cx="7426017" cy="1569148"/>
          </a:xfrm>
          <a:prstGeom prst="rect">
            <a:avLst/>
          </a:prstGeom>
          <a:noFill/>
        </p:spPr>
        <p:txBody>
          <a:bodyPr wrap="square" rtlCol="0">
            <a:spAutoFit/>
          </a:bodyPr>
          <a:lstStyle/>
          <a:p>
            <a:r>
              <a:rPr lang="en-US" sz="2399" dirty="0" smtClean="0">
                <a:solidFill>
                  <a:schemeClr val="bg1"/>
                </a:solidFill>
              </a:rPr>
              <a:t>Apply needed settings and configurations to site collections and sites as part of the site provisioning. Proper site provisioning framework is where it all starts.</a:t>
            </a:r>
            <a:endParaRPr lang="en-US" sz="2399" dirty="0">
              <a:solidFill>
                <a:schemeClr val="bg1"/>
              </a:solidFill>
            </a:endParaRPr>
          </a:p>
        </p:txBody>
      </p:sp>
    </p:spTree>
    <p:extLst>
      <p:ext uri="{BB962C8B-B14F-4D97-AF65-F5344CB8AC3E}">
        <p14:creationId xmlns:p14="http://schemas.microsoft.com/office/powerpoint/2010/main" val="318804887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a:off x="7383698" y="1383021"/>
            <a:ext cx="13738" cy="5076141"/>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Demo - Hybrid provisioning from Azure</a:t>
            </a:r>
            <a:endParaRPr lang="en-GB" dirty="0"/>
          </a:p>
        </p:txBody>
      </p:sp>
      <p:grpSp>
        <p:nvGrpSpPr>
          <p:cNvPr id="3" name="Group 2"/>
          <p:cNvGrpSpPr/>
          <p:nvPr/>
        </p:nvGrpSpPr>
        <p:grpSpPr>
          <a:xfrm>
            <a:off x="4448298" y="4163861"/>
            <a:ext cx="1527049" cy="1117041"/>
            <a:chOff x="5647357" y="5181081"/>
            <a:chExt cx="1527049" cy="1117041"/>
          </a:xfrm>
        </p:grpSpPr>
        <p:grpSp>
          <p:nvGrpSpPr>
            <p:cNvPr id="4" name="Group 3"/>
            <p:cNvGrpSpPr/>
            <p:nvPr/>
          </p:nvGrpSpPr>
          <p:grpSpPr>
            <a:xfrm>
              <a:off x="5647357" y="5181081"/>
              <a:ext cx="1527049" cy="825548"/>
              <a:chOff x="5647357" y="5181081"/>
              <a:chExt cx="1527049" cy="825548"/>
            </a:xfrm>
          </p:grpSpPr>
          <p:sp>
            <p:nvSpPr>
              <p:cNvPr id="6" name="Rectangle 5"/>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2"/>
              <a:stretch>
                <a:fillRect/>
              </a:stretch>
            </p:blipFill>
            <p:spPr>
              <a:xfrm>
                <a:off x="6753910" y="5189567"/>
                <a:ext cx="420496" cy="432326"/>
              </a:xfrm>
              <a:prstGeom prst="rect">
                <a:avLst/>
              </a:prstGeom>
            </p:spPr>
          </p:pic>
        </p:grpSp>
        <p:pic>
          <p:nvPicPr>
            <p:cNvPr id="5" name="Picture 4"/>
            <p:cNvPicPr>
              <a:picLocks noChangeAspect="1"/>
            </p:cNvPicPr>
            <p:nvPr/>
          </p:nvPicPr>
          <p:blipFill>
            <a:blip r:embed="rId3"/>
            <a:stretch>
              <a:fillRect/>
            </a:stretch>
          </p:blipFill>
          <p:spPr>
            <a:xfrm>
              <a:off x="6173273" y="5504682"/>
              <a:ext cx="730013" cy="793440"/>
            </a:xfrm>
            <a:prstGeom prst="rect">
              <a:avLst/>
            </a:prstGeom>
          </p:spPr>
        </p:pic>
      </p:grpSp>
      <p:grpSp>
        <p:nvGrpSpPr>
          <p:cNvPr id="8" name="Group 7"/>
          <p:cNvGrpSpPr/>
          <p:nvPr/>
        </p:nvGrpSpPr>
        <p:grpSpPr>
          <a:xfrm>
            <a:off x="4437549" y="2330279"/>
            <a:ext cx="1746418" cy="1114521"/>
            <a:chOff x="7465491" y="5209929"/>
            <a:chExt cx="1746418" cy="1114521"/>
          </a:xfrm>
        </p:grpSpPr>
        <p:grpSp>
          <p:nvGrpSpPr>
            <p:cNvPr id="9" name="Group 8"/>
            <p:cNvGrpSpPr/>
            <p:nvPr/>
          </p:nvGrpSpPr>
          <p:grpSpPr>
            <a:xfrm>
              <a:off x="7465491" y="5209929"/>
              <a:ext cx="1746418" cy="825548"/>
              <a:chOff x="5427988" y="5181081"/>
              <a:chExt cx="1746418" cy="825548"/>
            </a:xfrm>
          </p:grpSpPr>
          <p:sp>
            <p:nvSpPr>
              <p:cNvPr id="11" name="Rectangle 10"/>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12" name="Picture 11"/>
              <p:cNvPicPr>
                <a:picLocks noChangeAspect="1"/>
              </p:cNvPicPr>
              <p:nvPr/>
            </p:nvPicPr>
            <p:blipFill>
              <a:blip r:embed="rId2"/>
              <a:stretch>
                <a:fillRect/>
              </a:stretch>
            </p:blipFill>
            <p:spPr>
              <a:xfrm>
                <a:off x="6753910" y="5189567"/>
                <a:ext cx="420496" cy="432326"/>
              </a:xfrm>
              <a:prstGeom prst="rect">
                <a:avLst/>
              </a:prstGeom>
            </p:spPr>
          </p:pic>
        </p:grpSp>
        <p:pic>
          <p:nvPicPr>
            <p:cNvPr id="10" name="Picture 9"/>
            <p:cNvPicPr>
              <a:picLocks noChangeAspect="1"/>
            </p:cNvPicPr>
            <p:nvPr/>
          </p:nvPicPr>
          <p:blipFill>
            <a:blip r:embed="rId4"/>
            <a:stretch>
              <a:fillRect/>
            </a:stretch>
          </p:blipFill>
          <p:spPr>
            <a:xfrm>
              <a:off x="8060707" y="5531010"/>
              <a:ext cx="911161" cy="793440"/>
            </a:xfrm>
            <a:prstGeom prst="rect">
              <a:avLst/>
            </a:prstGeom>
          </p:spPr>
        </p:pic>
      </p:grpSp>
      <p:pic>
        <p:nvPicPr>
          <p:cNvPr id="13" name="Picture 12"/>
          <p:cNvPicPr>
            <a:picLocks noChangeAspect="1"/>
          </p:cNvPicPr>
          <p:nvPr/>
        </p:nvPicPr>
        <p:blipFill rotWithShape="1">
          <a:blip r:embed="rId5"/>
          <a:srcRect r="16754" b="19034"/>
          <a:stretch/>
        </p:blipFill>
        <p:spPr>
          <a:xfrm>
            <a:off x="613330" y="2675209"/>
            <a:ext cx="2845749" cy="1150304"/>
          </a:xfrm>
          <a:prstGeom prst="rect">
            <a:avLst/>
          </a:prstGeom>
          <a:ln>
            <a:solidFill>
              <a:schemeClr val="bg1">
                <a:lumMod val="75000"/>
              </a:schemeClr>
            </a:solidFill>
          </a:ln>
        </p:spPr>
      </p:pic>
      <p:grpSp>
        <p:nvGrpSpPr>
          <p:cNvPr id="15" name="Group 14"/>
          <p:cNvGrpSpPr>
            <a:grpSpLocks noChangeAspect="1"/>
          </p:cNvGrpSpPr>
          <p:nvPr/>
        </p:nvGrpSpPr>
        <p:grpSpPr>
          <a:xfrm>
            <a:off x="1943632" y="3370372"/>
            <a:ext cx="1831755" cy="1200217"/>
            <a:chOff x="4395610" y="3071229"/>
            <a:chExt cx="1995195" cy="1307309"/>
          </a:xfrm>
        </p:grpSpPr>
        <p:sp>
          <p:nvSpPr>
            <p:cNvPr id="16" name="Rectangle 1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17" name="Picture 16"/>
            <p:cNvPicPr>
              <a:picLocks noChangeAspect="1"/>
            </p:cNvPicPr>
            <p:nvPr/>
          </p:nvPicPr>
          <p:blipFill>
            <a:blip r:embed="rId6"/>
            <a:stretch>
              <a:fillRect/>
            </a:stretch>
          </p:blipFill>
          <p:spPr>
            <a:xfrm>
              <a:off x="5246592" y="3476941"/>
              <a:ext cx="529349" cy="417312"/>
            </a:xfrm>
            <a:prstGeom prst="rect">
              <a:avLst/>
            </a:prstGeom>
          </p:spPr>
        </p:pic>
        <p:pic>
          <p:nvPicPr>
            <p:cNvPr id="18" name="Picture 17"/>
            <p:cNvPicPr>
              <a:picLocks noChangeAspect="1"/>
            </p:cNvPicPr>
            <p:nvPr/>
          </p:nvPicPr>
          <p:blipFill>
            <a:blip r:embed="rId6"/>
            <a:stretch>
              <a:fillRect/>
            </a:stretch>
          </p:blipFill>
          <p:spPr>
            <a:xfrm>
              <a:off x="5581574" y="3585493"/>
              <a:ext cx="556200" cy="438480"/>
            </a:xfrm>
            <a:prstGeom prst="rect">
              <a:avLst/>
            </a:prstGeom>
          </p:spPr>
        </p:pic>
        <p:pic>
          <p:nvPicPr>
            <p:cNvPr id="19" name="Picture 18"/>
            <p:cNvPicPr>
              <a:picLocks noChangeAspect="1"/>
            </p:cNvPicPr>
            <p:nvPr/>
          </p:nvPicPr>
          <p:blipFill>
            <a:blip r:embed="rId2"/>
            <a:stretch>
              <a:fillRect/>
            </a:stretch>
          </p:blipFill>
          <p:spPr>
            <a:xfrm>
              <a:off x="5970309" y="3700199"/>
              <a:ext cx="420496" cy="432326"/>
            </a:xfrm>
            <a:prstGeom prst="rect">
              <a:avLst/>
            </a:prstGeom>
          </p:spPr>
        </p:pic>
        <p:pic>
          <p:nvPicPr>
            <p:cNvPr id="20" name="Picture 19"/>
            <p:cNvPicPr>
              <a:picLocks noChangeAspect="1"/>
            </p:cNvPicPr>
            <p:nvPr/>
          </p:nvPicPr>
          <p:blipFill>
            <a:blip r:embed="rId7"/>
            <a:stretch>
              <a:fillRect/>
            </a:stretch>
          </p:blipFill>
          <p:spPr>
            <a:xfrm>
              <a:off x="4893565" y="3772769"/>
              <a:ext cx="688009" cy="605769"/>
            </a:xfrm>
            <a:prstGeom prst="rect">
              <a:avLst/>
            </a:prstGeom>
          </p:spPr>
        </p:pic>
      </p:grpSp>
      <p:grpSp>
        <p:nvGrpSpPr>
          <p:cNvPr id="21" name="Group 20"/>
          <p:cNvGrpSpPr/>
          <p:nvPr/>
        </p:nvGrpSpPr>
        <p:grpSpPr>
          <a:xfrm>
            <a:off x="6864862" y="2334726"/>
            <a:ext cx="1590364" cy="1197735"/>
            <a:chOff x="8033046" y="4369435"/>
            <a:chExt cx="1590364" cy="1197735"/>
          </a:xfrm>
        </p:grpSpPr>
        <p:grpSp>
          <p:nvGrpSpPr>
            <p:cNvPr id="22" name="Group 21"/>
            <p:cNvGrpSpPr/>
            <p:nvPr/>
          </p:nvGrpSpPr>
          <p:grpSpPr>
            <a:xfrm>
              <a:off x="8033046" y="4369435"/>
              <a:ext cx="1590364" cy="854582"/>
              <a:chOff x="5584042" y="5152047"/>
              <a:chExt cx="1590364" cy="854582"/>
            </a:xfrm>
          </p:grpSpPr>
          <p:sp>
            <p:nvSpPr>
              <p:cNvPr id="24" name="Rectangle 23"/>
              <p:cNvSpPr/>
              <p:nvPr/>
            </p:nvSpPr>
            <p:spPr bwMode="auto">
              <a:xfrm>
                <a:off x="5584042" y="5152047"/>
                <a:ext cx="1349067" cy="854582"/>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Service Bus</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Relay</a:t>
                </a:r>
              </a:p>
            </p:txBody>
          </p:sp>
          <p:pic>
            <p:nvPicPr>
              <p:cNvPr id="25" name="Picture 24"/>
              <p:cNvPicPr>
                <a:picLocks noChangeAspect="1"/>
              </p:cNvPicPr>
              <p:nvPr/>
            </p:nvPicPr>
            <p:blipFill>
              <a:blip r:embed="rId2"/>
              <a:stretch>
                <a:fillRect/>
              </a:stretch>
            </p:blipFill>
            <p:spPr>
              <a:xfrm>
                <a:off x="6753910" y="5189567"/>
                <a:ext cx="420496" cy="432326"/>
              </a:xfrm>
              <a:prstGeom prst="rect">
                <a:avLst/>
              </a:prstGeom>
            </p:spPr>
          </p:pic>
        </p:grpSp>
        <p:pic>
          <p:nvPicPr>
            <p:cNvPr id="23" name="Picture 22"/>
            <p:cNvPicPr>
              <a:picLocks noChangeAspect="1"/>
            </p:cNvPicPr>
            <p:nvPr/>
          </p:nvPicPr>
          <p:blipFill>
            <a:blip r:embed="rId8"/>
            <a:stretch>
              <a:fillRect/>
            </a:stretch>
          </p:blipFill>
          <p:spPr>
            <a:xfrm>
              <a:off x="8776455" y="4685455"/>
              <a:ext cx="709505" cy="881715"/>
            </a:xfrm>
            <a:prstGeom prst="rect">
              <a:avLst/>
            </a:prstGeom>
          </p:spPr>
        </p:pic>
      </p:grpSp>
      <p:cxnSp>
        <p:nvCxnSpPr>
          <p:cNvPr id="40" name="Straight Connector 39"/>
          <p:cNvCxnSpPr/>
          <p:nvPr/>
        </p:nvCxnSpPr>
        <p:spPr>
          <a:xfrm>
            <a:off x="7383698" y="3832719"/>
            <a:ext cx="4633271"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276938" y="1198355"/>
            <a:ext cx="1389933" cy="369332"/>
          </a:xfrm>
          <a:prstGeom prst="rect">
            <a:avLst/>
          </a:prstGeom>
          <a:noFill/>
          <a:ln>
            <a:noFill/>
          </a:ln>
        </p:spPr>
        <p:txBody>
          <a:bodyPr wrap="square" lIns="0" tIns="0" rIns="0" bIns="0" rtlCol="0">
            <a:spAutoFit/>
          </a:bodyPr>
          <a:lstStyle/>
          <a:p>
            <a:r>
              <a:rPr lang="en-US" sz="2400" b="1" i="1" spc="-52" dirty="0" smtClean="0">
                <a:solidFill>
                  <a:schemeClr val="tx1">
                    <a:lumMod val="85000"/>
                    <a:lumOff val="15000"/>
                  </a:schemeClr>
                </a:solidFill>
                <a:latin typeface="Segoe UI Light" panose="020B0502040204020203" pitchFamily="34" charset="0"/>
                <a:cs typeface="Segoe UI Light" panose="020B0502040204020203" pitchFamily="34" charset="0"/>
              </a:rPr>
              <a:t>Company</a:t>
            </a:r>
            <a:endParaRPr lang="en-US" sz="2400" b="1" i="1" spc="-52"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43" name="Picture 42"/>
          <p:cNvPicPr>
            <a:picLocks noChangeAspect="1"/>
          </p:cNvPicPr>
          <p:nvPr/>
        </p:nvPicPr>
        <p:blipFill>
          <a:blip r:embed="rId9"/>
          <a:stretch>
            <a:fillRect/>
          </a:stretch>
        </p:blipFill>
        <p:spPr>
          <a:xfrm>
            <a:off x="10588424" y="4025740"/>
            <a:ext cx="1089456" cy="714551"/>
          </a:xfrm>
          <a:prstGeom prst="rect">
            <a:avLst/>
          </a:prstGeom>
        </p:spPr>
      </p:pic>
      <p:grpSp>
        <p:nvGrpSpPr>
          <p:cNvPr id="44" name="Group 43"/>
          <p:cNvGrpSpPr>
            <a:grpSpLocks noChangeAspect="1"/>
          </p:cNvGrpSpPr>
          <p:nvPr/>
        </p:nvGrpSpPr>
        <p:grpSpPr>
          <a:xfrm>
            <a:off x="682376" y="1374576"/>
            <a:ext cx="1036712" cy="654167"/>
            <a:chOff x="3902878" y="1796207"/>
            <a:chExt cx="917354" cy="578852"/>
          </a:xfrm>
        </p:grpSpPr>
        <p:pic>
          <p:nvPicPr>
            <p:cNvPr id="45" name="Picture 44"/>
            <p:cNvPicPr>
              <a:picLocks noChangeAspect="1"/>
            </p:cNvPicPr>
            <p:nvPr/>
          </p:nvPicPr>
          <p:blipFill>
            <a:blip r:embed="rId10"/>
            <a:stretch>
              <a:fillRect/>
            </a:stretch>
          </p:blipFill>
          <p:spPr>
            <a:xfrm>
              <a:off x="3902878" y="1837417"/>
              <a:ext cx="842451" cy="537642"/>
            </a:xfrm>
            <a:prstGeom prst="rect">
              <a:avLst/>
            </a:prstGeom>
          </p:spPr>
        </p:pic>
        <p:pic>
          <p:nvPicPr>
            <p:cNvPr id="46" name="Picture 45"/>
            <p:cNvPicPr>
              <a:picLocks noChangeAspect="1"/>
            </p:cNvPicPr>
            <p:nvPr/>
          </p:nvPicPr>
          <p:blipFill>
            <a:blip r:embed="rId2"/>
            <a:stretch>
              <a:fillRect/>
            </a:stretch>
          </p:blipFill>
          <p:spPr>
            <a:xfrm>
              <a:off x="4399736" y="1796207"/>
              <a:ext cx="420496" cy="432326"/>
            </a:xfrm>
            <a:prstGeom prst="rect">
              <a:avLst/>
            </a:prstGeom>
          </p:spPr>
        </p:pic>
      </p:grpSp>
      <p:cxnSp>
        <p:nvCxnSpPr>
          <p:cNvPr id="63" name="Straight Arrow Connector 62"/>
          <p:cNvCxnSpPr/>
          <p:nvPr/>
        </p:nvCxnSpPr>
        <p:spPr>
          <a:xfrm>
            <a:off x="8317776" y="2889682"/>
            <a:ext cx="787488" cy="0"/>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H="1">
            <a:off x="5032765" y="3325585"/>
            <a:ext cx="8469" cy="77891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a:off x="5942671" y="4775756"/>
            <a:ext cx="2375105" cy="295008"/>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3" name="Straight Arrow Connector 72"/>
          <p:cNvCxnSpPr/>
          <p:nvPr/>
        </p:nvCxnSpPr>
        <p:spPr>
          <a:xfrm flipV="1">
            <a:off x="5933757" y="3284196"/>
            <a:ext cx="1316598" cy="1377227"/>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5" name="Straight Arrow Connector 74"/>
          <p:cNvCxnSpPr/>
          <p:nvPr/>
        </p:nvCxnSpPr>
        <p:spPr>
          <a:xfrm>
            <a:off x="3389337" y="2919559"/>
            <a:ext cx="975494" cy="0"/>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0" name="Straight Connector 79"/>
          <p:cNvCxnSpPr/>
          <p:nvPr/>
        </p:nvCxnSpPr>
        <p:spPr>
          <a:xfrm flipV="1">
            <a:off x="3057595" y="4775756"/>
            <a:ext cx="1379954" cy="60598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81" name="TextBox 4"/>
          <p:cNvSpPr txBox="1"/>
          <p:nvPr/>
        </p:nvSpPr>
        <p:spPr>
          <a:xfrm>
            <a:off x="644136" y="5189997"/>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Based on the end user selection, actual creation of the site collection will be done either to on-premises or to the cloud.</a:t>
            </a:r>
            <a:endParaRPr lang="en-US" sz="1400" dirty="0">
              <a:solidFill>
                <a:schemeClr val="bg1"/>
              </a:solidFill>
            </a:endParaRPr>
          </a:p>
        </p:txBody>
      </p:sp>
      <p:grpSp>
        <p:nvGrpSpPr>
          <p:cNvPr id="82" name="Group 81"/>
          <p:cNvGrpSpPr/>
          <p:nvPr/>
        </p:nvGrpSpPr>
        <p:grpSpPr>
          <a:xfrm>
            <a:off x="3281743" y="2318349"/>
            <a:ext cx="514401" cy="514401"/>
            <a:chOff x="492" y="17985"/>
            <a:chExt cx="524853" cy="524853"/>
          </a:xfrm>
        </p:grpSpPr>
        <p:sp>
          <p:nvSpPr>
            <p:cNvPr id="83" name="Oval 8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86" name="Group 85"/>
          <p:cNvGrpSpPr/>
          <p:nvPr/>
        </p:nvGrpSpPr>
        <p:grpSpPr>
          <a:xfrm>
            <a:off x="5143081" y="190792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9" name="Group 88"/>
          <p:cNvGrpSpPr/>
          <p:nvPr/>
        </p:nvGrpSpPr>
        <p:grpSpPr>
          <a:xfrm>
            <a:off x="4278780" y="4905388"/>
            <a:ext cx="514401" cy="514401"/>
            <a:chOff x="492" y="17985"/>
            <a:chExt cx="524853" cy="524853"/>
          </a:xfrm>
        </p:grpSpPr>
        <p:sp>
          <p:nvSpPr>
            <p:cNvPr id="90" name="Oval 8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92" name="Group 91"/>
          <p:cNvGrpSpPr/>
          <p:nvPr/>
        </p:nvGrpSpPr>
        <p:grpSpPr>
          <a:xfrm>
            <a:off x="6534695" y="1919533"/>
            <a:ext cx="514401" cy="514401"/>
            <a:chOff x="492" y="17985"/>
            <a:chExt cx="524853" cy="524853"/>
          </a:xfrm>
        </p:grpSpPr>
        <p:sp>
          <p:nvSpPr>
            <p:cNvPr id="93" name="Oval 9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grpSp>
        <p:nvGrpSpPr>
          <p:cNvPr id="115" name="Group 114"/>
          <p:cNvGrpSpPr/>
          <p:nvPr/>
        </p:nvGrpSpPr>
        <p:grpSpPr>
          <a:xfrm>
            <a:off x="8894824" y="1533212"/>
            <a:ext cx="2782009" cy="1946490"/>
            <a:chOff x="8894824" y="1495706"/>
            <a:chExt cx="2782009" cy="1946490"/>
          </a:xfrm>
        </p:grpSpPr>
        <p:grpSp>
          <p:nvGrpSpPr>
            <p:cNvPr id="50" name="Group 49"/>
            <p:cNvGrpSpPr/>
            <p:nvPr/>
          </p:nvGrpSpPr>
          <p:grpSpPr>
            <a:xfrm>
              <a:off x="8894824" y="1495706"/>
              <a:ext cx="1072112" cy="1199926"/>
              <a:chOff x="4383758" y="2241676"/>
              <a:chExt cx="2516893" cy="2551789"/>
            </a:xfrm>
          </p:grpSpPr>
          <p:sp>
            <p:nvSpPr>
              <p:cNvPr id="51" name="Rectangle 50"/>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Farm</a:t>
                </a:r>
              </a:p>
            </p:txBody>
          </p:sp>
          <p:grpSp>
            <p:nvGrpSpPr>
              <p:cNvPr id="52" name="Group 51"/>
              <p:cNvGrpSpPr/>
              <p:nvPr/>
            </p:nvGrpSpPr>
            <p:grpSpPr>
              <a:xfrm>
                <a:off x="5421611" y="2886866"/>
                <a:ext cx="1479040" cy="1043909"/>
                <a:chOff x="4557447" y="1721445"/>
                <a:chExt cx="1479040" cy="1043909"/>
              </a:xfrm>
            </p:grpSpPr>
            <p:pic>
              <p:nvPicPr>
                <p:cNvPr id="60" name="Picture 59"/>
                <p:cNvPicPr>
                  <a:picLocks noChangeAspect="1"/>
                </p:cNvPicPr>
                <p:nvPr/>
              </p:nvPicPr>
              <p:blipFill>
                <a:blip r:embed="rId11"/>
                <a:stretch>
                  <a:fillRect/>
                </a:stretch>
              </p:blipFill>
              <p:spPr>
                <a:xfrm>
                  <a:off x="4557447" y="1902539"/>
                  <a:ext cx="477423" cy="839046"/>
                </a:xfrm>
                <a:prstGeom prst="rect">
                  <a:avLst/>
                </a:prstGeom>
              </p:spPr>
            </p:pic>
            <p:pic>
              <p:nvPicPr>
                <p:cNvPr id="61" name="Picture 60"/>
                <p:cNvPicPr>
                  <a:picLocks noChangeAspect="1"/>
                </p:cNvPicPr>
                <p:nvPr/>
              </p:nvPicPr>
              <p:blipFill>
                <a:blip r:embed="rId11"/>
                <a:stretch>
                  <a:fillRect/>
                </a:stretch>
              </p:blipFill>
              <p:spPr>
                <a:xfrm>
                  <a:off x="4869643" y="1721445"/>
                  <a:ext cx="477423" cy="839046"/>
                </a:xfrm>
                <a:prstGeom prst="rect">
                  <a:avLst/>
                </a:prstGeom>
              </p:spPr>
            </p:pic>
            <p:pic>
              <p:nvPicPr>
                <p:cNvPr id="62" name="Picture 61"/>
                <p:cNvPicPr>
                  <a:picLocks noChangeAspect="1"/>
                </p:cNvPicPr>
                <p:nvPr/>
              </p:nvPicPr>
              <p:blipFill>
                <a:blip r:embed="rId12"/>
                <a:stretch>
                  <a:fillRect/>
                </a:stretch>
              </p:blipFill>
              <p:spPr>
                <a:xfrm>
                  <a:off x="5153580" y="1902539"/>
                  <a:ext cx="882907" cy="862815"/>
                </a:xfrm>
                <a:prstGeom prst="rect">
                  <a:avLst/>
                </a:prstGeom>
              </p:spPr>
            </p:pic>
          </p:grpSp>
          <p:grpSp>
            <p:nvGrpSpPr>
              <p:cNvPr id="53" name="Group 52"/>
              <p:cNvGrpSpPr/>
              <p:nvPr/>
            </p:nvGrpSpPr>
            <p:grpSpPr>
              <a:xfrm>
                <a:off x="4880542" y="3820782"/>
                <a:ext cx="944427" cy="972683"/>
                <a:chOff x="3981885" y="2834055"/>
                <a:chExt cx="944427" cy="972683"/>
              </a:xfrm>
            </p:grpSpPr>
            <p:pic>
              <p:nvPicPr>
                <p:cNvPr id="57" name="Picture 56"/>
                <p:cNvPicPr>
                  <a:picLocks noChangeAspect="1"/>
                </p:cNvPicPr>
                <p:nvPr/>
              </p:nvPicPr>
              <p:blipFill>
                <a:blip r:embed="rId11"/>
                <a:stretch>
                  <a:fillRect/>
                </a:stretch>
              </p:blipFill>
              <p:spPr>
                <a:xfrm>
                  <a:off x="3981885" y="2967692"/>
                  <a:ext cx="477423" cy="839046"/>
                </a:xfrm>
                <a:prstGeom prst="rect">
                  <a:avLst/>
                </a:prstGeom>
              </p:spPr>
            </p:pic>
            <p:pic>
              <p:nvPicPr>
                <p:cNvPr id="58" name="Picture 57"/>
                <p:cNvPicPr>
                  <a:picLocks noChangeAspect="1"/>
                </p:cNvPicPr>
                <p:nvPr/>
              </p:nvPicPr>
              <p:blipFill>
                <a:blip r:embed="rId11"/>
                <a:stretch>
                  <a:fillRect/>
                </a:stretch>
              </p:blipFill>
              <p:spPr>
                <a:xfrm>
                  <a:off x="4269036" y="2834055"/>
                  <a:ext cx="477423" cy="839046"/>
                </a:xfrm>
                <a:prstGeom prst="rect">
                  <a:avLst/>
                </a:prstGeom>
              </p:spPr>
            </p:pic>
            <p:pic>
              <p:nvPicPr>
                <p:cNvPr id="59" name="Picture 58"/>
                <p:cNvPicPr>
                  <a:picLocks noChangeAspect="1"/>
                </p:cNvPicPr>
                <p:nvPr/>
              </p:nvPicPr>
              <p:blipFill>
                <a:blip r:embed="rId13"/>
                <a:stretch>
                  <a:fillRect/>
                </a:stretch>
              </p:blipFill>
              <p:spPr>
                <a:xfrm>
                  <a:off x="4480085" y="3260431"/>
                  <a:ext cx="446227" cy="456212"/>
                </a:xfrm>
                <a:prstGeom prst="rect">
                  <a:avLst/>
                </a:prstGeom>
              </p:spPr>
            </p:pic>
          </p:grpSp>
          <p:grpSp>
            <p:nvGrpSpPr>
              <p:cNvPr id="54" name="Group 53"/>
              <p:cNvGrpSpPr/>
              <p:nvPr/>
            </p:nvGrpSpPr>
            <p:grpSpPr>
              <a:xfrm>
                <a:off x="4383758" y="2988031"/>
                <a:ext cx="968998" cy="971748"/>
                <a:chOff x="3601101" y="2714202"/>
                <a:chExt cx="968998" cy="971748"/>
              </a:xfrm>
            </p:grpSpPr>
            <p:pic>
              <p:nvPicPr>
                <p:cNvPr id="55" name="Picture 54"/>
                <p:cNvPicPr>
                  <a:picLocks noChangeAspect="1"/>
                </p:cNvPicPr>
                <p:nvPr/>
              </p:nvPicPr>
              <p:blipFill>
                <a:blip r:embed="rId11"/>
                <a:stretch>
                  <a:fillRect/>
                </a:stretch>
              </p:blipFill>
              <p:spPr>
                <a:xfrm>
                  <a:off x="3601101" y="2846904"/>
                  <a:ext cx="477423" cy="839046"/>
                </a:xfrm>
                <a:prstGeom prst="rect">
                  <a:avLst/>
                </a:prstGeom>
              </p:spPr>
            </p:pic>
            <p:pic>
              <p:nvPicPr>
                <p:cNvPr id="56" name="Picture 55"/>
                <p:cNvPicPr>
                  <a:picLocks noChangeAspect="1"/>
                </p:cNvPicPr>
                <p:nvPr/>
              </p:nvPicPr>
              <p:blipFill>
                <a:blip r:embed="rId14"/>
                <a:stretch>
                  <a:fillRect/>
                </a:stretch>
              </p:blipFill>
              <p:spPr>
                <a:xfrm>
                  <a:off x="3875612" y="2714202"/>
                  <a:ext cx="694487" cy="898458"/>
                </a:xfrm>
                <a:prstGeom prst="rect">
                  <a:avLst/>
                </a:prstGeom>
              </p:spPr>
            </p:pic>
          </p:grpSp>
        </p:grpSp>
        <p:grpSp>
          <p:nvGrpSpPr>
            <p:cNvPr id="107" name="Group 106"/>
            <p:cNvGrpSpPr/>
            <p:nvPr/>
          </p:nvGrpSpPr>
          <p:grpSpPr>
            <a:xfrm>
              <a:off x="9438598" y="2416866"/>
              <a:ext cx="2238235" cy="1025330"/>
              <a:chOff x="4564480" y="3755398"/>
              <a:chExt cx="3300985" cy="1555320"/>
            </a:xfrm>
          </p:grpSpPr>
          <p:pic>
            <p:nvPicPr>
              <p:cNvPr id="108" name="Picture 107"/>
              <p:cNvPicPr>
                <a:picLocks noChangeAspect="1"/>
              </p:cNvPicPr>
              <p:nvPr/>
            </p:nvPicPr>
            <p:blipFill>
              <a:blip r:embed="rId15"/>
              <a:stretch>
                <a:fillRect/>
              </a:stretch>
            </p:blipFill>
            <p:spPr>
              <a:xfrm>
                <a:off x="4982204" y="3755398"/>
                <a:ext cx="1267687" cy="683770"/>
              </a:xfrm>
              <a:prstGeom prst="rect">
                <a:avLst/>
              </a:prstGeom>
              <a:ln>
                <a:solidFill>
                  <a:schemeClr val="bg1">
                    <a:lumMod val="75000"/>
                  </a:schemeClr>
                </a:solidFill>
              </a:ln>
            </p:spPr>
          </p:pic>
          <p:sp>
            <p:nvSpPr>
              <p:cNvPr id="109"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https://teams.contoso.com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10" name="Picture 109"/>
              <p:cNvPicPr>
                <a:picLocks noChangeAspect="1"/>
              </p:cNvPicPr>
              <p:nvPr/>
            </p:nvPicPr>
            <p:blipFill>
              <a:blip r:embed="rId16"/>
              <a:stretch>
                <a:fillRect/>
              </a:stretch>
            </p:blipFill>
            <p:spPr>
              <a:xfrm>
                <a:off x="4564480" y="4169603"/>
                <a:ext cx="640436" cy="539130"/>
              </a:xfrm>
              <a:prstGeom prst="rect">
                <a:avLst/>
              </a:prstGeom>
            </p:spPr>
          </p:pic>
        </p:grpSp>
      </p:grpSp>
      <p:grpSp>
        <p:nvGrpSpPr>
          <p:cNvPr id="116" name="Group 115"/>
          <p:cNvGrpSpPr/>
          <p:nvPr/>
        </p:nvGrpSpPr>
        <p:grpSpPr>
          <a:xfrm>
            <a:off x="8421580" y="4290376"/>
            <a:ext cx="2782009" cy="1946490"/>
            <a:chOff x="8894824" y="1495706"/>
            <a:chExt cx="2782009" cy="1946490"/>
          </a:xfrm>
        </p:grpSpPr>
        <p:grpSp>
          <p:nvGrpSpPr>
            <p:cNvPr id="117" name="Group 116"/>
            <p:cNvGrpSpPr/>
            <p:nvPr/>
          </p:nvGrpSpPr>
          <p:grpSpPr>
            <a:xfrm>
              <a:off x="8894824" y="1495706"/>
              <a:ext cx="1072112" cy="1199926"/>
              <a:chOff x="4383758" y="2241676"/>
              <a:chExt cx="2516893" cy="2551789"/>
            </a:xfrm>
          </p:grpSpPr>
          <p:sp>
            <p:nvSpPr>
              <p:cNvPr id="122" name="Rectangle 121"/>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Service</a:t>
                </a:r>
              </a:p>
            </p:txBody>
          </p:sp>
          <p:grpSp>
            <p:nvGrpSpPr>
              <p:cNvPr id="123" name="Group 122"/>
              <p:cNvGrpSpPr/>
              <p:nvPr/>
            </p:nvGrpSpPr>
            <p:grpSpPr>
              <a:xfrm>
                <a:off x="5421611" y="2886866"/>
                <a:ext cx="1479040" cy="1043909"/>
                <a:chOff x="4557447" y="1721445"/>
                <a:chExt cx="1479040" cy="1043909"/>
              </a:xfrm>
            </p:grpSpPr>
            <p:pic>
              <p:nvPicPr>
                <p:cNvPr id="131" name="Picture 130"/>
                <p:cNvPicPr>
                  <a:picLocks noChangeAspect="1"/>
                </p:cNvPicPr>
                <p:nvPr/>
              </p:nvPicPr>
              <p:blipFill>
                <a:blip r:embed="rId11"/>
                <a:stretch>
                  <a:fillRect/>
                </a:stretch>
              </p:blipFill>
              <p:spPr>
                <a:xfrm>
                  <a:off x="4557447" y="1902539"/>
                  <a:ext cx="477423" cy="839046"/>
                </a:xfrm>
                <a:prstGeom prst="rect">
                  <a:avLst/>
                </a:prstGeom>
              </p:spPr>
            </p:pic>
            <p:pic>
              <p:nvPicPr>
                <p:cNvPr id="132" name="Picture 131"/>
                <p:cNvPicPr>
                  <a:picLocks noChangeAspect="1"/>
                </p:cNvPicPr>
                <p:nvPr/>
              </p:nvPicPr>
              <p:blipFill>
                <a:blip r:embed="rId11"/>
                <a:stretch>
                  <a:fillRect/>
                </a:stretch>
              </p:blipFill>
              <p:spPr>
                <a:xfrm>
                  <a:off x="4869643" y="1721445"/>
                  <a:ext cx="477423" cy="839046"/>
                </a:xfrm>
                <a:prstGeom prst="rect">
                  <a:avLst/>
                </a:prstGeom>
              </p:spPr>
            </p:pic>
            <p:pic>
              <p:nvPicPr>
                <p:cNvPr id="133" name="Picture 132"/>
                <p:cNvPicPr>
                  <a:picLocks noChangeAspect="1"/>
                </p:cNvPicPr>
                <p:nvPr/>
              </p:nvPicPr>
              <p:blipFill>
                <a:blip r:embed="rId12"/>
                <a:stretch>
                  <a:fillRect/>
                </a:stretch>
              </p:blipFill>
              <p:spPr>
                <a:xfrm>
                  <a:off x="5153580" y="1902539"/>
                  <a:ext cx="882907" cy="862815"/>
                </a:xfrm>
                <a:prstGeom prst="rect">
                  <a:avLst/>
                </a:prstGeom>
              </p:spPr>
            </p:pic>
          </p:grpSp>
          <p:grpSp>
            <p:nvGrpSpPr>
              <p:cNvPr id="124" name="Group 123"/>
              <p:cNvGrpSpPr/>
              <p:nvPr/>
            </p:nvGrpSpPr>
            <p:grpSpPr>
              <a:xfrm>
                <a:off x="4880542" y="3820782"/>
                <a:ext cx="944427" cy="972683"/>
                <a:chOff x="3981885" y="2834055"/>
                <a:chExt cx="944427" cy="972683"/>
              </a:xfrm>
            </p:grpSpPr>
            <p:pic>
              <p:nvPicPr>
                <p:cNvPr id="128" name="Picture 127"/>
                <p:cNvPicPr>
                  <a:picLocks noChangeAspect="1"/>
                </p:cNvPicPr>
                <p:nvPr/>
              </p:nvPicPr>
              <p:blipFill>
                <a:blip r:embed="rId11"/>
                <a:stretch>
                  <a:fillRect/>
                </a:stretch>
              </p:blipFill>
              <p:spPr>
                <a:xfrm>
                  <a:off x="3981885" y="2967692"/>
                  <a:ext cx="477423" cy="839046"/>
                </a:xfrm>
                <a:prstGeom prst="rect">
                  <a:avLst/>
                </a:prstGeom>
              </p:spPr>
            </p:pic>
            <p:pic>
              <p:nvPicPr>
                <p:cNvPr id="129" name="Picture 128"/>
                <p:cNvPicPr>
                  <a:picLocks noChangeAspect="1"/>
                </p:cNvPicPr>
                <p:nvPr/>
              </p:nvPicPr>
              <p:blipFill>
                <a:blip r:embed="rId11"/>
                <a:stretch>
                  <a:fillRect/>
                </a:stretch>
              </p:blipFill>
              <p:spPr>
                <a:xfrm>
                  <a:off x="4269036" y="2834055"/>
                  <a:ext cx="477423" cy="839046"/>
                </a:xfrm>
                <a:prstGeom prst="rect">
                  <a:avLst/>
                </a:prstGeom>
              </p:spPr>
            </p:pic>
            <p:pic>
              <p:nvPicPr>
                <p:cNvPr id="130" name="Picture 129"/>
                <p:cNvPicPr>
                  <a:picLocks noChangeAspect="1"/>
                </p:cNvPicPr>
                <p:nvPr/>
              </p:nvPicPr>
              <p:blipFill>
                <a:blip r:embed="rId13"/>
                <a:stretch>
                  <a:fillRect/>
                </a:stretch>
              </p:blipFill>
              <p:spPr>
                <a:xfrm>
                  <a:off x="4480085" y="3260431"/>
                  <a:ext cx="446227" cy="456212"/>
                </a:xfrm>
                <a:prstGeom prst="rect">
                  <a:avLst/>
                </a:prstGeom>
              </p:spPr>
            </p:pic>
          </p:grpSp>
          <p:grpSp>
            <p:nvGrpSpPr>
              <p:cNvPr id="125" name="Group 124"/>
              <p:cNvGrpSpPr/>
              <p:nvPr/>
            </p:nvGrpSpPr>
            <p:grpSpPr>
              <a:xfrm>
                <a:off x="4383758" y="2988031"/>
                <a:ext cx="968998" cy="971748"/>
                <a:chOff x="3601101" y="2714202"/>
                <a:chExt cx="968998" cy="971748"/>
              </a:xfrm>
            </p:grpSpPr>
            <p:pic>
              <p:nvPicPr>
                <p:cNvPr id="126" name="Picture 125"/>
                <p:cNvPicPr>
                  <a:picLocks noChangeAspect="1"/>
                </p:cNvPicPr>
                <p:nvPr/>
              </p:nvPicPr>
              <p:blipFill>
                <a:blip r:embed="rId11"/>
                <a:stretch>
                  <a:fillRect/>
                </a:stretch>
              </p:blipFill>
              <p:spPr>
                <a:xfrm>
                  <a:off x="3601101" y="2846904"/>
                  <a:ext cx="477423" cy="839046"/>
                </a:xfrm>
                <a:prstGeom prst="rect">
                  <a:avLst/>
                </a:prstGeom>
              </p:spPr>
            </p:pic>
            <p:pic>
              <p:nvPicPr>
                <p:cNvPr id="127" name="Picture 126"/>
                <p:cNvPicPr>
                  <a:picLocks noChangeAspect="1"/>
                </p:cNvPicPr>
                <p:nvPr/>
              </p:nvPicPr>
              <p:blipFill>
                <a:blip r:embed="rId14"/>
                <a:stretch>
                  <a:fillRect/>
                </a:stretch>
              </p:blipFill>
              <p:spPr>
                <a:xfrm>
                  <a:off x="3875612" y="2714202"/>
                  <a:ext cx="694487" cy="898458"/>
                </a:xfrm>
                <a:prstGeom prst="rect">
                  <a:avLst/>
                </a:prstGeom>
              </p:spPr>
            </p:pic>
          </p:grpSp>
        </p:grpSp>
        <p:grpSp>
          <p:nvGrpSpPr>
            <p:cNvPr id="118" name="Group 117"/>
            <p:cNvGrpSpPr/>
            <p:nvPr/>
          </p:nvGrpSpPr>
          <p:grpSpPr>
            <a:xfrm>
              <a:off x="9438598" y="2416866"/>
              <a:ext cx="2238235" cy="1025330"/>
              <a:chOff x="4564480" y="3755398"/>
              <a:chExt cx="3300985" cy="1555320"/>
            </a:xfrm>
          </p:grpSpPr>
          <p:pic>
            <p:nvPicPr>
              <p:cNvPr id="119" name="Picture 118"/>
              <p:cNvPicPr>
                <a:picLocks noChangeAspect="1"/>
              </p:cNvPicPr>
              <p:nvPr/>
            </p:nvPicPr>
            <p:blipFill>
              <a:blip r:embed="rId15"/>
              <a:stretch>
                <a:fillRect/>
              </a:stretch>
            </p:blipFill>
            <p:spPr>
              <a:xfrm>
                <a:off x="4982204" y="3755398"/>
                <a:ext cx="1267687" cy="683770"/>
              </a:xfrm>
              <a:prstGeom prst="rect">
                <a:avLst/>
              </a:prstGeom>
              <a:ln>
                <a:solidFill>
                  <a:schemeClr val="bg1">
                    <a:lumMod val="75000"/>
                  </a:schemeClr>
                </a:solidFill>
              </a:ln>
            </p:spPr>
          </p:pic>
          <p:sp>
            <p:nvSpPr>
              <p:cNvPr id="120"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https://contoso.sharepoint.com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21" name="Picture 120"/>
              <p:cNvPicPr>
                <a:picLocks noChangeAspect="1"/>
              </p:cNvPicPr>
              <p:nvPr/>
            </p:nvPicPr>
            <p:blipFill>
              <a:blip r:embed="rId16"/>
              <a:stretch>
                <a:fillRect/>
              </a:stretch>
            </p:blipFill>
            <p:spPr>
              <a:xfrm>
                <a:off x="4564480" y="4169603"/>
                <a:ext cx="640436" cy="539130"/>
              </a:xfrm>
              <a:prstGeom prst="rect">
                <a:avLst/>
              </a:prstGeom>
            </p:spPr>
          </p:pic>
        </p:grpSp>
      </p:grpSp>
      <p:grpSp>
        <p:nvGrpSpPr>
          <p:cNvPr id="95" name="Group 94"/>
          <p:cNvGrpSpPr/>
          <p:nvPr/>
        </p:nvGrpSpPr>
        <p:grpSpPr>
          <a:xfrm>
            <a:off x="10374416" y="2095410"/>
            <a:ext cx="514401" cy="514401"/>
            <a:chOff x="492" y="17985"/>
            <a:chExt cx="524853" cy="524853"/>
          </a:xfrm>
        </p:grpSpPr>
        <p:sp>
          <p:nvSpPr>
            <p:cNvPr id="96" name="Oval 9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6</a:t>
              </a:r>
            </a:p>
          </p:txBody>
        </p:sp>
      </p:grpSp>
      <p:grpSp>
        <p:nvGrpSpPr>
          <p:cNvPr id="134" name="Group 133"/>
          <p:cNvGrpSpPr/>
          <p:nvPr/>
        </p:nvGrpSpPr>
        <p:grpSpPr>
          <a:xfrm>
            <a:off x="10019737" y="4989409"/>
            <a:ext cx="514401" cy="514401"/>
            <a:chOff x="492" y="17985"/>
            <a:chExt cx="524853" cy="524853"/>
          </a:xfrm>
        </p:grpSpPr>
        <p:sp>
          <p:nvSpPr>
            <p:cNvPr id="135" name="Oval 1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Tree>
    <p:extLst>
      <p:ext uri="{BB962C8B-B14F-4D97-AF65-F5344CB8AC3E}">
        <p14:creationId xmlns:p14="http://schemas.microsoft.com/office/powerpoint/2010/main" val="43703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1000"/>
                                        <p:tgtEl>
                                          <p:spTgt spid="86"/>
                                        </p:tgtEl>
                                      </p:cBhvr>
                                    </p:animEffect>
                                    <p:anim calcmode="lin" valueType="num">
                                      <p:cBhvr>
                                        <p:cTn id="18" dur="1000" fill="hold"/>
                                        <p:tgtEl>
                                          <p:spTgt spid="86"/>
                                        </p:tgtEl>
                                        <p:attrNameLst>
                                          <p:attrName>ppt_x</p:attrName>
                                        </p:attrNameLst>
                                      </p:cBhvr>
                                      <p:tavLst>
                                        <p:tav tm="0">
                                          <p:val>
                                            <p:strVal val="#ppt_x"/>
                                          </p:val>
                                        </p:tav>
                                        <p:tav tm="100000">
                                          <p:val>
                                            <p:strVal val="#ppt_x"/>
                                          </p:val>
                                        </p:tav>
                                      </p:tavLst>
                                    </p:anim>
                                    <p:anim calcmode="lin" valueType="num">
                                      <p:cBhvr>
                                        <p:cTn id="1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1000"/>
                                        <p:tgtEl>
                                          <p:spTgt spid="68"/>
                                        </p:tgtEl>
                                      </p:cBhvr>
                                    </p:animEffect>
                                    <p:anim calcmode="lin" valueType="num">
                                      <p:cBhvr>
                                        <p:cTn id="25" dur="1000" fill="hold"/>
                                        <p:tgtEl>
                                          <p:spTgt spid="68"/>
                                        </p:tgtEl>
                                        <p:attrNameLst>
                                          <p:attrName>ppt_x</p:attrName>
                                        </p:attrNameLst>
                                      </p:cBhvr>
                                      <p:tavLst>
                                        <p:tav tm="0">
                                          <p:val>
                                            <p:strVal val="#ppt_x"/>
                                          </p:val>
                                        </p:tav>
                                        <p:tav tm="100000">
                                          <p:val>
                                            <p:strVal val="#ppt_x"/>
                                          </p:val>
                                        </p:tav>
                                      </p:tavLst>
                                    </p:anim>
                                    <p:anim calcmode="lin" valueType="num">
                                      <p:cBhvr>
                                        <p:cTn id="26" dur="1000" fill="hold"/>
                                        <p:tgtEl>
                                          <p:spTgt spid="6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1000"/>
                                        <p:tgtEl>
                                          <p:spTgt spid="89"/>
                                        </p:tgtEl>
                                      </p:cBhvr>
                                    </p:animEffect>
                                    <p:anim calcmode="lin" valueType="num">
                                      <p:cBhvr>
                                        <p:cTn id="35" dur="1000" fill="hold"/>
                                        <p:tgtEl>
                                          <p:spTgt spid="89"/>
                                        </p:tgtEl>
                                        <p:attrNameLst>
                                          <p:attrName>ppt_x</p:attrName>
                                        </p:attrNameLst>
                                      </p:cBhvr>
                                      <p:tavLst>
                                        <p:tav tm="0">
                                          <p:val>
                                            <p:strVal val="#ppt_x"/>
                                          </p:val>
                                        </p:tav>
                                        <p:tav tm="100000">
                                          <p:val>
                                            <p:strVal val="#ppt_x"/>
                                          </p:val>
                                        </p:tav>
                                      </p:tavLst>
                                    </p:anim>
                                    <p:anim calcmode="lin" valueType="num">
                                      <p:cBhvr>
                                        <p:cTn id="36" dur="1000" fill="hold"/>
                                        <p:tgtEl>
                                          <p:spTgt spid="8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1000"/>
                                        <p:tgtEl>
                                          <p:spTgt spid="69"/>
                                        </p:tgtEl>
                                      </p:cBhvr>
                                    </p:animEffect>
                                    <p:anim calcmode="lin" valueType="num">
                                      <p:cBhvr>
                                        <p:cTn id="52" dur="1000" fill="hold"/>
                                        <p:tgtEl>
                                          <p:spTgt spid="69"/>
                                        </p:tgtEl>
                                        <p:attrNameLst>
                                          <p:attrName>ppt_x</p:attrName>
                                        </p:attrNameLst>
                                      </p:cBhvr>
                                      <p:tavLst>
                                        <p:tav tm="0">
                                          <p:val>
                                            <p:strVal val="#ppt_x"/>
                                          </p:val>
                                        </p:tav>
                                        <p:tav tm="100000">
                                          <p:val>
                                            <p:strVal val="#ppt_x"/>
                                          </p:val>
                                        </p:tav>
                                      </p:tavLst>
                                    </p:anim>
                                    <p:anim calcmode="lin" valueType="num">
                                      <p:cBhvr>
                                        <p:cTn id="53" dur="1000" fill="hold"/>
                                        <p:tgtEl>
                                          <p:spTgt spid="6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fade">
                                      <p:cBhvr>
                                        <p:cTn id="56" dur="1000"/>
                                        <p:tgtEl>
                                          <p:spTgt spid="116"/>
                                        </p:tgtEl>
                                      </p:cBhvr>
                                    </p:animEffect>
                                    <p:anim calcmode="lin" valueType="num">
                                      <p:cBhvr>
                                        <p:cTn id="57" dur="1000" fill="hold"/>
                                        <p:tgtEl>
                                          <p:spTgt spid="116"/>
                                        </p:tgtEl>
                                        <p:attrNameLst>
                                          <p:attrName>ppt_x</p:attrName>
                                        </p:attrNameLst>
                                      </p:cBhvr>
                                      <p:tavLst>
                                        <p:tav tm="0">
                                          <p:val>
                                            <p:strVal val="#ppt_x"/>
                                          </p:val>
                                        </p:tav>
                                        <p:tav tm="100000">
                                          <p:val>
                                            <p:strVal val="#ppt_x"/>
                                          </p:val>
                                        </p:tav>
                                      </p:tavLst>
                                    </p:anim>
                                    <p:anim calcmode="lin" valueType="num">
                                      <p:cBhvr>
                                        <p:cTn id="58" dur="1000" fill="hold"/>
                                        <p:tgtEl>
                                          <p:spTgt spid="11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fade">
                                      <p:cBhvr>
                                        <p:cTn id="61" dur="1000"/>
                                        <p:tgtEl>
                                          <p:spTgt spid="134"/>
                                        </p:tgtEl>
                                      </p:cBhvr>
                                    </p:animEffect>
                                    <p:anim calcmode="lin" valueType="num">
                                      <p:cBhvr>
                                        <p:cTn id="62" dur="1000" fill="hold"/>
                                        <p:tgtEl>
                                          <p:spTgt spid="134"/>
                                        </p:tgtEl>
                                        <p:attrNameLst>
                                          <p:attrName>ppt_x</p:attrName>
                                        </p:attrNameLst>
                                      </p:cBhvr>
                                      <p:tavLst>
                                        <p:tav tm="0">
                                          <p:val>
                                            <p:strVal val="#ppt_x"/>
                                          </p:val>
                                        </p:tav>
                                        <p:tav tm="100000">
                                          <p:val>
                                            <p:strVal val="#ppt_x"/>
                                          </p:val>
                                        </p:tav>
                                      </p:tavLst>
                                    </p:anim>
                                    <p:anim calcmode="lin" valueType="num">
                                      <p:cBhvr>
                                        <p:cTn id="63"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1000"/>
                                        <p:tgtEl>
                                          <p:spTgt spid="73"/>
                                        </p:tgtEl>
                                      </p:cBhvr>
                                    </p:animEffect>
                                    <p:anim calcmode="lin" valueType="num">
                                      <p:cBhvr>
                                        <p:cTn id="69" dur="1000" fill="hold"/>
                                        <p:tgtEl>
                                          <p:spTgt spid="73"/>
                                        </p:tgtEl>
                                        <p:attrNameLst>
                                          <p:attrName>ppt_x</p:attrName>
                                        </p:attrNameLst>
                                      </p:cBhvr>
                                      <p:tavLst>
                                        <p:tav tm="0">
                                          <p:val>
                                            <p:strVal val="#ppt_x"/>
                                          </p:val>
                                        </p:tav>
                                        <p:tav tm="100000">
                                          <p:val>
                                            <p:strVal val="#ppt_x"/>
                                          </p:val>
                                        </p:tav>
                                      </p:tavLst>
                                    </p:anim>
                                    <p:anim calcmode="lin" valueType="num">
                                      <p:cBhvr>
                                        <p:cTn id="70" dur="1000" fill="hold"/>
                                        <p:tgtEl>
                                          <p:spTgt spid="7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fade">
                                      <p:cBhvr>
                                        <p:cTn id="73" dur="1000"/>
                                        <p:tgtEl>
                                          <p:spTgt spid="92"/>
                                        </p:tgtEl>
                                      </p:cBhvr>
                                    </p:animEffect>
                                    <p:anim calcmode="lin" valueType="num">
                                      <p:cBhvr>
                                        <p:cTn id="74" dur="1000" fill="hold"/>
                                        <p:tgtEl>
                                          <p:spTgt spid="92"/>
                                        </p:tgtEl>
                                        <p:attrNameLst>
                                          <p:attrName>ppt_x</p:attrName>
                                        </p:attrNameLst>
                                      </p:cBhvr>
                                      <p:tavLst>
                                        <p:tav tm="0">
                                          <p:val>
                                            <p:strVal val="#ppt_x"/>
                                          </p:val>
                                        </p:tav>
                                        <p:tav tm="100000">
                                          <p:val>
                                            <p:strVal val="#ppt_x"/>
                                          </p:val>
                                        </p:tav>
                                      </p:tavLst>
                                    </p:anim>
                                    <p:anim calcmode="lin" valueType="num">
                                      <p:cBhvr>
                                        <p:cTn id="75" dur="1000" fill="hold"/>
                                        <p:tgtEl>
                                          <p:spTgt spid="92"/>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1000" fill="hold"/>
                                        <p:tgtEl>
                                          <p:spTgt spid="63"/>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15"/>
                                        </p:tgtEl>
                                        <p:attrNameLst>
                                          <p:attrName>style.visibility</p:attrName>
                                        </p:attrNameLst>
                                      </p:cBhvr>
                                      <p:to>
                                        <p:strVal val="visible"/>
                                      </p:to>
                                    </p:set>
                                    <p:animEffect transition="in" filter="fade">
                                      <p:cBhvr>
                                        <p:cTn id="88" dur="1000"/>
                                        <p:tgtEl>
                                          <p:spTgt spid="115"/>
                                        </p:tgtEl>
                                      </p:cBhvr>
                                    </p:animEffect>
                                    <p:anim calcmode="lin" valueType="num">
                                      <p:cBhvr>
                                        <p:cTn id="89" dur="1000" fill="hold"/>
                                        <p:tgtEl>
                                          <p:spTgt spid="115"/>
                                        </p:tgtEl>
                                        <p:attrNameLst>
                                          <p:attrName>ppt_x</p:attrName>
                                        </p:attrNameLst>
                                      </p:cBhvr>
                                      <p:tavLst>
                                        <p:tav tm="0">
                                          <p:val>
                                            <p:strVal val="#ppt_x"/>
                                          </p:val>
                                        </p:tav>
                                        <p:tav tm="100000">
                                          <p:val>
                                            <p:strVal val="#ppt_x"/>
                                          </p:val>
                                        </p:tav>
                                      </p:tavLst>
                                    </p:anim>
                                    <p:anim calcmode="lin" valueType="num">
                                      <p:cBhvr>
                                        <p:cTn id="90"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https://github.com/OfficeDev/PnP/tree/master/Samples/Provisioning.Hybrid.Simple</a:t>
            </a:r>
          </a:p>
        </p:txBody>
      </p:sp>
      <p:sp>
        <p:nvSpPr>
          <p:cNvPr id="3" name="Text Placeholder 2"/>
          <p:cNvSpPr>
            <a:spLocks noGrp="1"/>
          </p:cNvSpPr>
          <p:nvPr>
            <p:ph type="body" sz="quarter" idx="10"/>
          </p:nvPr>
        </p:nvSpPr>
        <p:spPr/>
        <p:txBody>
          <a:bodyPr/>
          <a:lstStyle/>
          <a:p>
            <a:r>
              <a:rPr lang="en-US" dirty="0" smtClean="0"/>
              <a:t>Demo</a:t>
            </a:r>
            <a:endParaRPr lang="en-GB" dirty="0"/>
          </a:p>
        </p:txBody>
      </p:sp>
      <p:sp>
        <p:nvSpPr>
          <p:cNvPr id="5" name="Text Placeholder 4"/>
          <p:cNvSpPr>
            <a:spLocks noGrp="1"/>
          </p:cNvSpPr>
          <p:nvPr>
            <p:ph type="body" sz="quarter" idx="11"/>
          </p:nvPr>
        </p:nvSpPr>
        <p:spPr/>
        <p:txBody>
          <a:bodyPr/>
          <a:lstStyle/>
          <a:p>
            <a:r>
              <a:rPr lang="en-US" sz="5400" dirty="0" smtClean="0"/>
              <a:t>Azure based provisioning engine – hybrid scenario</a:t>
            </a:r>
            <a:endParaRPr lang="en-GB" sz="5400" dirty="0"/>
          </a:p>
        </p:txBody>
      </p:sp>
    </p:spTree>
    <p:extLst>
      <p:ext uri="{BB962C8B-B14F-4D97-AF65-F5344CB8AC3E}">
        <p14:creationId xmlns:p14="http://schemas.microsoft.com/office/powerpoint/2010/main" val="26660728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369"/>
          <a:stretch/>
        </p:blipFill>
        <p:spPr>
          <a:xfrm>
            <a:off x="0" y="9525"/>
            <a:ext cx="12184773" cy="6869501"/>
          </a:xfrm>
          <a:prstGeom prst="rect">
            <a:avLst/>
          </a:prstGeom>
        </p:spPr>
      </p:pic>
      <p:sp>
        <p:nvSpPr>
          <p:cNvPr id="12" name="Rectangle 11"/>
          <p:cNvSpPr/>
          <p:nvPr/>
        </p:nvSpPr>
        <p:spPr bwMode="auto">
          <a:xfrm rot="16200000" flipH="1" flipV="1">
            <a:off x="2527904" y="-2527898"/>
            <a:ext cx="6879021" cy="11934827"/>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Recommendations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App model recommendations</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Full trust code recommendations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notes</a:t>
            </a:r>
            <a:endParaRPr lang="en-US" sz="2400" dirty="0">
              <a:solidFill>
                <a:srgbClr val="FFFFFF"/>
              </a:solidFill>
              <a:latin typeface="Segoe UI Light"/>
            </a:endParaRPr>
          </a:p>
        </p:txBody>
      </p:sp>
    </p:spTree>
    <p:extLst>
      <p:ext uri="{BB962C8B-B14F-4D97-AF65-F5344CB8AC3E}">
        <p14:creationId xmlns:p14="http://schemas.microsoft.com/office/powerpoint/2010/main" val="1398974025"/>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i-FI" dirty="0" smtClean="0"/>
              <a:t>Sandbox solutions?</a:t>
            </a:r>
            <a:endParaRPr lang="en-GB" dirty="0"/>
          </a:p>
        </p:txBody>
      </p:sp>
      <p:sp>
        <p:nvSpPr>
          <p:cNvPr id="5" name="Content Placeholder 4"/>
          <p:cNvSpPr>
            <a:spLocks noGrp="1"/>
          </p:cNvSpPr>
          <p:nvPr>
            <p:ph type="body" sz="quarter" idx="10"/>
          </p:nvPr>
        </p:nvSpPr>
        <p:spPr/>
        <p:txBody>
          <a:bodyPr/>
          <a:lstStyle/>
          <a:p>
            <a:r>
              <a:rPr lang="en-US" dirty="0" smtClean="0"/>
              <a:t>Code behind sandbox solutions are deprecated</a:t>
            </a:r>
          </a:p>
          <a:p>
            <a:pPr lvl="1"/>
            <a:r>
              <a:rPr lang="en-US" dirty="0" smtClean="0"/>
              <a:t>Shows the direction where we are heading</a:t>
            </a:r>
          </a:p>
          <a:p>
            <a:r>
              <a:rPr lang="en-US" dirty="0" smtClean="0"/>
              <a:t>No centralized control for sandbox solutions</a:t>
            </a:r>
          </a:p>
          <a:p>
            <a:pPr lvl="1"/>
            <a:r>
              <a:rPr lang="en-US" dirty="0" smtClean="0"/>
              <a:t>No enterprise level capabilities for controlling available solutions</a:t>
            </a:r>
          </a:p>
          <a:p>
            <a:r>
              <a:rPr lang="en-US" dirty="0" smtClean="0"/>
              <a:t>Possible orphan issues with deactivation</a:t>
            </a:r>
          </a:p>
          <a:p>
            <a:pPr lvl="1"/>
            <a:r>
              <a:rPr lang="en-US" dirty="0" smtClean="0"/>
              <a:t>Still based on feature framework with it’s caveats</a:t>
            </a:r>
          </a:p>
          <a:p>
            <a:pPr lvl="1"/>
            <a:r>
              <a:rPr lang="en-US" dirty="0" smtClean="0"/>
              <a:t>“We deployed custom default.aspx and now things are broken”</a:t>
            </a:r>
          </a:p>
          <a:p>
            <a:r>
              <a:rPr lang="en-US" dirty="0" smtClean="0"/>
              <a:t>Requires deep understanding of </a:t>
            </a:r>
            <a:r>
              <a:rPr lang="en-US" dirty="0" err="1" smtClean="0"/>
              <a:t>SharePoint’isms</a:t>
            </a:r>
            <a:endParaRPr lang="en-US" dirty="0" smtClean="0"/>
          </a:p>
          <a:p>
            <a:r>
              <a:rPr lang="en-US" dirty="0" smtClean="0"/>
              <a:t>Update operations will require code anyway</a:t>
            </a:r>
            <a:endParaRPr lang="en-US" dirty="0"/>
          </a:p>
        </p:txBody>
      </p:sp>
    </p:spTree>
    <p:extLst>
      <p:ext uri="{BB962C8B-B14F-4D97-AF65-F5344CB8AC3E}">
        <p14:creationId xmlns:p14="http://schemas.microsoft.com/office/powerpoint/2010/main" val="29771304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198" dirty="0"/>
              <a:t>“</a:t>
            </a:r>
            <a:r>
              <a:rPr lang="en-US" sz="7198"/>
              <a:t>Wait</a:t>
            </a:r>
            <a:r>
              <a:rPr lang="en-US" sz="7198" dirty="0"/>
              <a:t>? No </a:t>
            </a:r>
            <a:r>
              <a:rPr lang="en-US" sz="7198"/>
              <a:t>feature framework?” </a:t>
            </a:r>
            <a:endParaRPr lang="en-GB" sz="7198" dirty="0"/>
          </a:p>
        </p:txBody>
      </p:sp>
      <p:sp>
        <p:nvSpPr>
          <p:cNvPr id="5" name="TextBox 4"/>
          <p:cNvSpPr txBox="1"/>
          <p:nvPr/>
        </p:nvSpPr>
        <p:spPr>
          <a:xfrm>
            <a:off x="3646376" y="3801996"/>
            <a:ext cx="8176099" cy="830781"/>
          </a:xfrm>
          <a:prstGeom prst="rect">
            <a:avLst/>
          </a:prstGeom>
          <a:noFill/>
        </p:spPr>
        <p:txBody>
          <a:bodyPr wrap="square" rtlCol="0">
            <a:spAutoFit/>
          </a:bodyPr>
          <a:lstStyle/>
          <a:p>
            <a:r>
              <a:rPr lang="en-US" sz="2399" dirty="0"/>
              <a:t>We are indeed gradually moving away from feature framework to </a:t>
            </a:r>
            <a:r>
              <a:rPr lang="en-US" sz="2399"/>
              <a:t>alternative patterns…</a:t>
            </a:r>
            <a:endParaRPr lang="en-GB" sz="2399" dirty="0"/>
          </a:p>
        </p:txBody>
      </p:sp>
    </p:spTree>
    <p:extLst>
      <p:ext uri="{BB962C8B-B14F-4D97-AF65-F5344CB8AC3E}">
        <p14:creationId xmlns:p14="http://schemas.microsoft.com/office/powerpoint/2010/main" val="35941810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036" y="3316382"/>
            <a:ext cx="1700587" cy="1700587"/>
          </a:xfrm>
          <a:prstGeom prst="rect">
            <a:avLst/>
          </a:prstGeom>
          <a:noFill/>
          <a:ln>
            <a:solidFill>
              <a:schemeClr val="tx2"/>
            </a:solidFill>
          </a:ln>
          <a:effectLst>
            <a:outerShdw blurRad="50800" dist="38100" dir="2700000" algn="tl" rotWithShape="0">
              <a:prstClr val="black">
                <a:alpha val="40000"/>
              </a:prstClr>
            </a:outerShdw>
          </a:effectLst>
        </p:spPr>
      </p:pic>
      <p:sp>
        <p:nvSpPr>
          <p:cNvPr id="12" name="Text Placeholder 11"/>
          <p:cNvSpPr>
            <a:spLocks noGrp="1"/>
          </p:cNvSpPr>
          <p:nvPr>
            <p:ph type="body" sz="quarter" idx="10"/>
          </p:nvPr>
        </p:nvSpPr>
        <p:spPr>
          <a:xfrm>
            <a:off x="519112" y="1447798"/>
            <a:ext cx="5606349" cy="4883427"/>
          </a:xfrm>
        </p:spPr>
        <p:txBody>
          <a:bodyPr/>
          <a:lstStyle/>
          <a:p>
            <a:r>
              <a:rPr lang="en-US" sz="2400" dirty="0"/>
              <a:t>Pre-Microsoft</a:t>
            </a:r>
          </a:p>
          <a:p>
            <a:pPr lvl="1"/>
            <a:r>
              <a:rPr lang="en-US" sz="1800" dirty="0"/>
              <a:t>Entrepreneur, ICL, Fujitsu, </a:t>
            </a:r>
            <a:r>
              <a:rPr lang="en-US" sz="1800" dirty="0" err="1"/>
              <a:t>Basware</a:t>
            </a:r>
            <a:endParaRPr lang="en-US" sz="1800" dirty="0"/>
          </a:p>
          <a:p>
            <a:r>
              <a:rPr lang="en-US" sz="2400" dirty="0" smtClean="0"/>
              <a:t>Microsoft </a:t>
            </a:r>
            <a:r>
              <a:rPr lang="en-US" sz="2400" dirty="0"/>
              <a:t>(2006-)</a:t>
            </a:r>
          </a:p>
          <a:p>
            <a:pPr lvl="1"/>
            <a:r>
              <a:rPr lang="en-US" sz="1800" dirty="0" smtClean="0"/>
              <a:t>Senior Program Manager, Office 365 CXP CAT</a:t>
            </a:r>
          </a:p>
          <a:p>
            <a:pPr lvl="1"/>
            <a:r>
              <a:rPr lang="en-US" sz="1800" dirty="0" smtClean="0"/>
              <a:t>Principal Consultant for 8 years before moving to PG</a:t>
            </a:r>
            <a:endParaRPr lang="en-US" sz="1800" dirty="0"/>
          </a:p>
          <a:p>
            <a:pPr lvl="1"/>
            <a:r>
              <a:rPr lang="en-US" sz="1800" dirty="0" smtClean="0"/>
              <a:t>Office 365 Dev Patterns and Practices program lead</a:t>
            </a:r>
          </a:p>
          <a:p>
            <a:pPr lvl="1"/>
            <a:r>
              <a:rPr lang="en-US" sz="1800" dirty="0" smtClean="0"/>
              <a:t>JDP program technical lead</a:t>
            </a:r>
            <a:endParaRPr lang="en-US" sz="1800" dirty="0"/>
          </a:p>
          <a:p>
            <a:pPr lvl="1"/>
            <a:r>
              <a:rPr lang="en-US" sz="1800" dirty="0"/>
              <a:t>MCM/MCSM Instructor &amp; Content Owner</a:t>
            </a:r>
          </a:p>
          <a:p>
            <a:pPr lvl="2"/>
            <a:r>
              <a:rPr lang="en-US" sz="1100" dirty="0"/>
              <a:t>Instruction cross 18 rotations from start to finish of the program</a:t>
            </a:r>
            <a:endParaRPr lang="en-US" dirty="0" smtClean="0"/>
          </a:p>
          <a:p>
            <a:r>
              <a:rPr lang="en-US" sz="2400" dirty="0"/>
              <a:t>Contact</a:t>
            </a:r>
          </a:p>
          <a:p>
            <a:pPr lvl="1"/>
            <a:r>
              <a:rPr lang="en-US" sz="1800" dirty="0"/>
              <a:t>Email – vesa.juvonen@microsoft.com</a:t>
            </a:r>
          </a:p>
          <a:p>
            <a:pPr lvl="1"/>
            <a:r>
              <a:rPr lang="en-US" sz="1800" dirty="0"/>
              <a:t>Blog – </a:t>
            </a:r>
            <a:r>
              <a:rPr lang="en-US" sz="1800" dirty="0">
                <a:hlinkClick r:id="rId4"/>
              </a:rPr>
              <a:t>http://blogs.msdn.com/vesku</a:t>
            </a:r>
            <a:endParaRPr lang="en-US" sz="1800" dirty="0"/>
          </a:p>
          <a:p>
            <a:pPr lvl="1"/>
            <a:r>
              <a:rPr lang="en-US" sz="1800" dirty="0"/>
              <a:t>Twitter - @</a:t>
            </a:r>
            <a:r>
              <a:rPr lang="en-US" sz="1800" dirty="0" err="1"/>
              <a:t>vesajuvonen</a:t>
            </a:r>
            <a:endParaRPr lang="en-US" sz="1800" dirty="0"/>
          </a:p>
        </p:txBody>
      </p:sp>
      <p:sp>
        <p:nvSpPr>
          <p:cNvPr id="18" name="Title 17"/>
          <p:cNvSpPr>
            <a:spLocks noGrp="1"/>
          </p:cNvSpPr>
          <p:nvPr>
            <p:ph type="title"/>
          </p:nvPr>
        </p:nvSpPr>
        <p:spPr/>
        <p:txBody>
          <a:bodyPr/>
          <a:lstStyle/>
          <a:p>
            <a:r>
              <a:rPr lang="fi-FI" dirty="0" smtClean="0"/>
              <a:t>Vesa Juvonen</a:t>
            </a:r>
            <a:endParaRPr lang="en-US" dirty="0"/>
          </a:p>
        </p:txBody>
      </p:sp>
      <p:sp>
        <p:nvSpPr>
          <p:cNvPr id="4" name="Content Placeholder 2"/>
          <p:cNvSpPr txBox="1">
            <a:spLocks/>
          </p:cNvSpPr>
          <p:nvPr/>
        </p:nvSpPr>
        <p:spPr>
          <a:xfrm>
            <a:off x="2858558" y="2087926"/>
            <a:ext cx="2897972" cy="2993221"/>
          </a:xfrm>
          <a:prstGeom prst="rect">
            <a:avLst/>
          </a:prstGeom>
        </p:spPr>
        <p:txBody>
          <a:bodyPr vert="horz" lIns="68571" tIns="34285" rIns="68571" bIns="34285" rtlCol="0" anchor="ctr"/>
          <a:lstStyle>
            <a:defPPr>
              <a:defRPr lang="en-US"/>
            </a:defPPr>
            <a:lvl1pPr marL="0" algn="l" defTabSz="914400" rtl="0" eaLnBrk="1" latinLnBrk="0" hangingPunct="1">
              <a:defRPr sz="10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sz="1350" dirty="0">
              <a:solidFill>
                <a:schemeClr val="tx2"/>
              </a:solidFill>
              <a:latin typeface="Segoe UI" pitchFamily="34" charset="0"/>
              <a:ea typeface="Segoe UI" pitchFamily="34" charset="0"/>
              <a:cs typeface="Segoe UI" pitchFamily="34" charset="0"/>
            </a:endParaRPr>
          </a:p>
        </p:txBody>
      </p:sp>
      <p:pic>
        <p:nvPicPr>
          <p:cNvPr id="19" name="Picture 6" title="Vesa Juvonen - Presenting"/>
          <p:cNvPicPr>
            <a:picLocks noChangeAspect="1" noChangeArrowheads="1"/>
          </p:cNvPicPr>
          <p:nvPr/>
        </p:nvPicPr>
        <p:blipFill rotWithShape="1">
          <a:blip r:embed="rId5">
            <a:extLst>
              <a:ext uri="{28A0092B-C50C-407E-A947-70E740481C1C}">
                <a14:useLocalDpi xmlns:a14="http://schemas.microsoft.com/office/drawing/2010/main" val="0"/>
              </a:ext>
            </a:extLst>
          </a:blip>
          <a:srcRect l="30495" t="20777" r="11780" b="23421"/>
          <a:stretch/>
        </p:blipFill>
        <p:spPr bwMode="auto">
          <a:xfrm>
            <a:off x="9849423" y="1468691"/>
            <a:ext cx="1699974" cy="1699974"/>
          </a:xfrm>
          <a:prstGeom prst="rect">
            <a:avLst/>
          </a:prstGeom>
          <a:noFill/>
          <a:ln>
            <a:solidFill>
              <a:schemeClr val="tx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 name="Picture 19" title="Vesa Juvonen"/>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t="4714" b="22298"/>
          <a:stretch/>
        </p:blipFill>
        <p:spPr>
          <a:xfrm>
            <a:off x="6233262" y="1458944"/>
            <a:ext cx="1700587" cy="1699974"/>
          </a:xfrm>
          <a:prstGeom prst="rect">
            <a:avLst/>
          </a:prstGeom>
          <a:noFill/>
          <a:ln>
            <a:solidFill>
              <a:schemeClr val="tx2"/>
            </a:solidFill>
          </a:ln>
          <a:effectLst>
            <a:outerShdw blurRad="50800" dist="38100" dir="2700000" algn="tl" rotWithShape="0">
              <a:prstClr val="black">
                <a:alpha val="40000"/>
              </a:prstClr>
            </a:outerShdw>
          </a:effectLst>
        </p:spPr>
      </p:pic>
      <p:grpSp>
        <p:nvGrpSpPr>
          <p:cNvPr id="30" name="Group 29" title="24/7 Hands-On technical dude"/>
          <p:cNvGrpSpPr>
            <a:grpSpLocks noChangeAspect="1"/>
          </p:cNvGrpSpPr>
          <p:nvPr/>
        </p:nvGrpSpPr>
        <p:grpSpPr>
          <a:xfrm>
            <a:off x="6233874" y="3316382"/>
            <a:ext cx="1699974" cy="1699974"/>
            <a:chOff x="3946350" y="3779659"/>
            <a:chExt cx="1577211" cy="1577211"/>
          </a:xfrm>
        </p:grpSpPr>
        <p:sp>
          <p:nvSpPr>
            <p:cNvPr id="6" name="Rectangle 5"/>
            <p:cNvSpPr/>
            <p:nvPr/>
          </p:nvSpPr>
          <p:spPr bwMode="auto">
            <a:xfrm>
              <a:off x="3946350" y="3779659"/>
              <a:ext cx="1577211" cy="15772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It’s </a:t>
              </a:r>
              <a:r>
                <a:rPr lang="en-US" sz="1568" spc="-2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Finglish</a:t>
              </a: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6687" y="4047984"/>
              <a:ext cx="849124" cy="817480"/>
            </a:xfrm>
            <a:prstGeom prst="rect">
              <a:avLst/>
            </a:prstGeom>
          </p:spPr>
        </p:pic>
      </p:grpSp>
      <p:grpSp>
        <p:nvGrpSpPr>
          <p:cNvPr id="24" name="Group 23"/>
          <p:cNvGrpSpPr>
            <a:grpSpLocks noChangeAspect="1"/>
          </p:cNvGrpSpPr>
          <p:nvPr/>
        </p:nvGrpSpPr>
        <p:grpSpPr>
          <a:xfrm>
            <a:off x="8041649" y="1458944"/>
            <a:ext cx="1699974" cy="1699974"/>
            <a:chOff x="7343583" y="3779658"/>
            <a:chExt cx="1577211" cy="1577211"/>
          </a:xfrm>
        </p:grpSpPr>
        <p:sp>
          <p:nvSpPr>
            <p:cNvPr id="9" name="Rectangle 8" title="Passion for delivery"/>
            <p:cNvSpPr/>
            <p:nvPr/>
          </p:nvSpPr>
          <p:spPr bwMode="auto">
            <a:xfrm>
              <a:off x="7343583" y="3779658"/>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grpSp>
        <p:nvGrpSpPr>
          <p:cNvPr id="2" name="Group 1"/>
          <p:cNvGrpSpPr/>
          <p:nvPr/>
        </p:nvGrpSpPr>
        <p:grpSpPr>
          <a:xfrm>
            <a:off x="9849423" y="3316382"/>
            <a:ext cx="1734514" cy="1734514"/>
            <a:chOff x="4748190" y="4607438"/>
            <a:chExt cx="1734514" cy="1734514"/>
          </a:xfrm>
        </p:grpSpPr>
        <p:sp>
          <p:nvSpPr>
            <p:cNvPr id="23" name="Rectangle 22" title="Passion for delivery"/>
            <p:cNvSpPr/>
            <p:nvPr/>
          </p:nvSpPr>
          <p:spPr bwMode="auto">
            <a:xfrm>
              <a:off x="4748190" y="4607438"/>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Doing the heavy lifting…</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7" name="Group 26"/>
            <p:cNvGrpSpPr>
              <a:grpSpLocks noChangeAspect="1"/>
            </p:cNvGrpSpPr>
            <p:nvPr/>
          </p:nvGrpSpPr>
          <p:grpSpPr bwMode="black">
            <a:xfrm>
              <a:off x="5272581" y="5071948"/>
              <a:ext cx="685732" cy="684000"/>
              <a:chOff x="2576513" y="555625"/>
              <a:chExt cx="700088" cy="698500"/>
            </a:xfrm>
            <a:solidFill>
              <a:srgbClr val="FFFFFF"/>
            </a:solidFill>
          </p:grpSpPr>
          <p:sp>
            <p:nvSpPr>
              <p:cNvPr id="28" name="Freeform 20"/>
              <p:cNvSpPr>
                <a:spLocks noEditPoints="1"/>
              </p:cNvSpPr>
              <p:nvPr/>
            </p:nvSpPr>
            <p:spPr bwMode="black">
              <a:xfrm>
                <a:off x="2576513" y="555625"/>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31" name="Freeform 21"/>
              <p:cNvSpPr>
                <a:spLocks/>
              </p:cNvSpPr>
              <p:nvPr/>
            </p:nvSpPr>
            <p:spPr bwMode="black">
              <a:xfrm>
                <a:off x="2867025" y="833438"/>
                <a:ext cx="30163" cy="76200"/>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32" name="Freeform 22"/>
              <p:cNvSpPr>
                <a:spLocks noEditPoints="1"/>
              </p:cNvSpPr>
              <p:nvPr/>
            </p:nvSpPr>
            <p:spPr bwMode="black">
              <a:xfrm>
                <a:off x="2638425" y="615950"/>
                <a:ext cx="576263" cy="574675"/>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grpSp>
      </p:grpSp>
      <p:pic>
        <p:nvPicPr>
          <p:cNvPr id="21" name="Picture 20"/>
          <p:cNvPicPr>
            <a:picLocks noChangeAspect="1"/>
          </p:cNvPicPr>
          <p:nvPr/>
        </p:nvPicPr>
        <p:blipFill>
          <a:blip r:embed="rId9"/>
          <a:stretch>
            <a:fillRect/>
          </a:stretch>
        </p:blipFill>
        <p:spPr>
          <a:xfrm>
            <a:off x="6233262" y="5081147"/>
            <a:ext cx="3505976" cy="1552434"/>
          </a:xfrm>
          <a:prstGeom prst="rect">
            <a:avLst/>
          </a:prstGeom>
        </p:spPr>
      </p:pic>
    </p:spTree>
    <p:extLst>
      <p:ext uri="{BB962C8B-B14F-4D97-AF65-F5344CB8AC3E}">
        <p14:creationId xmlns:p14="http://schemas.microsoft.com/office/powerpoint/2010/main" val="42695634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“You do not brand Outlook or Word, why do you need to do branding on collaboration sites?”</a:t>
            </a:r>
            <a:endParaRPr lang="en-GB" sz="5398" dirty="0"/>
          </a:p>
        </p:txBody>
      </p:sp>
      <p:sp>
        <p:nvSpPr>
          <p:cNvPr id="4" name="TextBox 3"/>
          <p:cNvSpPr txBox="1"/>
          <p:nvPr/>
        </p:nvSpPr>
        <p:spPr>
          <a:xfrm>
            <a:off x="4414455" y="4545931"/>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Applying branding is absolutely supported and understandable for intranet portals, but what about collaboration sites? It is recommended to consider the cost </a:t>
            </a:r>
            <a:r>
              <a:rPr lang="en-US" sz="2399">
                <a:latin typeface="Segoe UI" panose="020B0502040204020203" pitchFamily="34" charset="0"/>
                <a:cs typeface="Segoe UI" panose="020B0502040204020203" pitchFamily="34" charset="0"/>
              </a:rPr>
              <a:t>versus gain</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752302"/>
            <a:ext cx="5792065" cy="1015399"/>
          </a:xfrm>
          <a:prstGeom prst="rect">
            <a:avLst/>
          </a:prstGeom>
          <a:noFill/>
        </p:spPr>
        <p:txBody>
          <a:bodyPr wrap="none" rtlCol="0">
            <a:spAutoFit/>
          </a:bodyPr>
          <a:lstStyle/>
          <a:p>
            <a:r>
              <a:rPr lang="en-US" sz="5998" dirty="0">
                <a:latin typeface="Segoe UI" panose="020B0502040204020203" pitchFamily="34" charset="0"/>
                <a:cs typeface="Segoe UI" panose="020B0502040204020203" pitchFamily="34" charset="0"/>
              </a:rPr>
              <a:t>Good question…</a:t>
            </a:r>
            <a:endParaRPr lang="en-GB" sz="5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968698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67" y="1696640"/>
            <a:ext cx="9315780" cy="1256147"/>
          </a:xfrm>
          <a:prstGeom prst="rect">
            <a:avLst/>
          </a:prstGeom>
        </p:spPr>
      </p:pic>
      <p:pic>
        <p:nvPicPr>
          <p:cNvPr id="3" name="Picture 2"/>
          <p:cNvPicPr>
            <a:picLocks noChangeAspect="1"/>
          </p:cNvPicPr>
          <p:nvPr/>
        </p:nvPicPr>
        <p:blipFill>
          <a:blip r:embed="rId4"/>
          <a:stretch>
            <a:fillRect/>
          </a:stretch>
        </p:blipFill>
        <p:spPr>
          <a:xfrm>
            <a:off x="1577670" y="2298925"/>
            <a:ext cx="8937634" cy="1487364"/>
          </a:xfrm>
          <a:prstGeom prst="rect">
            <a:avLst/>
          </a:prstGeom>
        </p:spPr>
      </p:pic>
      <p:pic>
        <p:nvPicPr>
          <p:cNvPr id="4" name="Picture 3"/>
          <p:cNvPicPr>
            <a:picLocks noChangeAspect="1"/>
          </p:cNvPicPr>
          <p:nvPr/>
        </p:nvPicPr>
        <p:blipFill>
          <a:blip r:embed="rId5"/>
          <a:stretch>
            <a:fillRect/>
          </a:stretch>
        </p:blipFill>
        <p:spPr>
          <a:xfrm>
            <a:off x="2785682" y="2903444"/>
            <a:ext cx="8333941" cy="2925075"/>
          </a:xfrm>
          <a:prstGeom prst="rect">
            <a:avLst/>
          </a:prstGeom>
        </p:spPr>
      </p:pic>
      <p:pic>
        <p:nvPicPr>
          <p:cNvPr id="7" name="Picture 6"/>
          <p:cNvPicPr>
            <a:picLocks noChangeAspect="1"/>
          </p:cNvPicPr>
          <p:nvPr/>
        </p:nvPicPr>
        <p:blipFill>
          <a:blip r:embed="rId6"/>
          <a:stretch>
            <a:fillRect/>
          </a:stretch>
        </p:blipFill>
        <p:spPr>
          <a:xfrm>
            <a:off x="7371182" y="5107936"/>
            <a:ext cx="4565971" cy="1589531"/>
          </a:xfrm>
          <a:prstGeom prst="rect">
            <a:avLst/>
          </a:prstGeom>
        </p:spPr>
      </p:pic>
      <p:pic>
        <p:nvPicPr>
          <p:cNvPr id="8" name="Picture 7"/>
          <p:cNvPicPr>
            <a:picLocks noChangeAspect="1"/>
          </p:cNvPicPr>
          <p:nvPr/>
        </p:nvPicPr>
        <p:blipFill>
          <a:blip r:embed="rId7"/>
          <a:stretch>
            <a:fillRect/>
          </a:stretch>
        </p:blipFill>
        <p:spPr>
          <a:xfrm>
            <a:off x="2230495" y="5107935"/>
            <a:ext cx="4722157" cy="1589531"/>
          </a:xfrm>
          <a:prstGeom prst="rect">
            <a:avLst/>
          </a:prstGeom>
        </p:spPr>
      </p:pic>
      <p:sp>
        <p:nvSpPr>
          <p:cNvPr id="9" name="Title 8"/>
          <p:cNvSpPr>
            <a:spLocks noGrp="1"/>
          </p:cNvSpPr>
          <p:nvPr>
            <p:ph type="title"/>
          </p:nvPr>
        </p:nvSpPr>
        <p:spPr/>
        <p:txBody>
          <a:bodyPr/>
          <a:lstStyle/>
          <a:p>
            <a:r>
              <a:rPr lang="en-US" sz="4800" dirty="0" smtClean="0"/>
              <a:t>Example: Custom master page and case of an evolving suite bar…</a:t>
            </a:r>
            <a:br>
              <a:rPr lang="en-US" sz="4800" dirty="0" smtClean="0"/>
            </a:br>
            <a:endParaRPr lang="en-US" sz="4800" dirty="0"/>
          </a:p>
        </p:txBody>
      </p:sp>
    </p:spTree>
    <p:extLst>
      <p:ext uri="{BB962C8B-B14F-4D97-AF65-F5344CB8AC3E}">
        <p14:creationId xmlns:p14="http://schemas.microsoft.com/office/powerpoint/2010/main" val="37735365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“But I have always customized my sites with custom master, what has changed?”</a:t>
            </a:r>
            <a:endParaRPr lang="en-GB" sz="5398" dirty="0"/>
          </a:p>
        </p:txBody>
      </p:sp>
      <p:sp>
        <p:nvSpPr>
          <p:cNvPr id="4" name="TextBox 3"/>
          <p:cNvSpPr txBox="1"/>
          <p:nvPr/>
        </p:nvSpPr>
        <p:spPr>
          <a:xfrm>
            <a:off x="4526217" y="4925072"/>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Actually this similar maintenance challenge exists in on-premises </a:t>
            </a:r>
            <a:r>
              <a:rPr lang="en-US" sz="2399">
                <a:latin typeface="Segoe UI" panose="020B0502040204020203" pitchFamily="34" charset="0"/>
                <a:cs typeface="Segoe UI" panose="020B0502040204020203" pitchFamily="34" charset="0"/>
              </a:rPr>
              <a:t>and across the </a:t>
            </a:r>
            <a:r>
              <a:rPr lang="en-US" sz="2399" dirty="0">
                <a:latin typeface="Segoe UI" panose="020B0502040204020203" pitchFamily="34" charset="0"/>
                <a:cs typeface="Segoe UI" panose="020B0502040204020203" pitchFamily="34" charset="0"/>
              </a:rPr>
              <a:t>version</a:t>
            </a:r>
            <a:r>
              <a:rPr lang="en-US" sz="2399">
                <a:latin typeface="Segoe UI" panose="020B0502040204020203" pitchFamily="34" charset="0"/>
                <a:cs typeface="Segoe UI" panose="020B0502040204020203" pitchFamily="34" charset="0"/>
              </a:rPr>
              <a:t> upgrades as </a:t>
            </a:r>
            <a:r>
              <a:rPr lang="en-US" sz="2399" dirty="0">
                <a:latin typeface="Segoe UI" panose="020B0502040204020203" pitchFamily="34" charset="0"/>
                <a:cs typeface="Segoe UI" panose="020B0502040204020203" pitchFamily="34" charset="0"/>
              </a:rPr>
              <a:t>well. Concentrate on what’s truly needed. </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4288840" cy="1446173"/>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Nothing</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605098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“I </a:t>
            </a:r>
            <a:r>
              <a:rPr lang="en-US" sz="5398"/>
              <a:t>have </a:t>
            </a:r>
            <a:r>
              <a:rPr lang="en-US" sz="5398" dirty="0"/>
              <a:t>an</a:t>
            </a:r>
            <a:r>
              <a:rPr lang="en-US" sz="5398"/>
              <a:t> intranet portal and I </a:t>
            </a:r>
            <a:r>
              <a:rPr lang="en-US" sz="5398" dirty="0"/>
              <a:t>need to do heavy branding customizations!”</a:t>
            </a:r>
            <a:endParaRPr lang="en-GB" sz="5398" dirty="0"/>
          </a:p>
        </p:txBody>
      </p:sp>
      <p:sp>
        <p:nvSpPr>
          <p:cNvPr id="4" name="TextBox 3"/>
          <p:cNvSpPr txBox="1"/>
          <p:nvPr/>
        </p:nvSpPr>
        <p:spPr>
          <a:xfrm>
            <a:off x="4414455" y="4685104"/>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Key point is to understand the impact </a:t>
            </a:r>
            <a:r>
              <a:rPr lang="en-US" sz="2399">
                <a:latin typeface="Segoe UI" panose="020B0502040204020203" pitchFamily="34" charset="0"/>
                <a:cs typeface="Segoe UI" panose="020B0502040204020203" pitchFamily="34" charset="0"/>
              </a:rPr>
              <a:t>of </a:t>
            </a:r>
            <a:r>
              <a:rPr lang="en-US" sz="2399" dirty="0">
                <a:latin typeface="Segoe UI" panose="020B0502040204020203" pitchFamily="34" charset="0"/>
                <a:cs typeface="Segoe UI" panose="020B0502040204020203" pitchFamily="34" charset="0"/>
              </a:rPr>
              <a:t>the</a:t>
            </a:r>
            <a:r>
              <a:rPr lang="en-US" sz="2399">
                <a:latin typeface="Segoe UI" panose="020B0502040204020203" pitchFamily="34" charset="0"/>
                <a:cs typeface="Segoe UI" panose="020B0502040204020203" pitchFamily="34" charset="0"/>
              </a:rPr>
              <a:t> chosen </a:t>
            </a:r>
            <a:r>
              <a:rPr lang="en-US" sz="2399" dirty="0">
                <a:latin typeface="Segoe UI" panose="020B0502040204020203" pitchFamily="34" charset="0"/>
                <a:cs typeface="Segoe UI" panose="020B0502040204020203" pitchFamily="34" charset="0"/>
              </a:rPr>
              <a:t>pattern. Custom master pages are completely supported, you </a:t>
            </a:r>
            <a:r>
              <a:rPr lang="en-US" sz="2399">
                <a:latin typeface="Segoe UI" panose="020B0502040204020203" pitchFamily="34" charset="0"/>
                <a:cs typeface="Segoe UI" panose="020B0502040204020203" pitchFamily="34" charset="0"/>
              </a:rPr>
              <a:t>might </a:t>
            </a:r>
            <a:r>
              <a:rPr lang="en-US" sz="2399" dirty="0">
                <a:latin typeface="Segoe UI" panose="020B0502040204020203" pitchFamily="34" charset="0"/>
                <a:cs typeface="Segoe UI" panose="020B0502040204020203" pitchFamily="34" charset="0"/>
              </a:rPr>
              <a:t>want</a:t>
            </a:r>
            <a:r>
              <a:rPr lang="en-US" sz="2399">
                <a:latin typeface="Segoe UI" panose="020B0502040204020203" pitchFamily="34" charset="0"/>
                <a:cs typeface="Segoe UI" panose="020B0502040204020203" pitchFamily="34" charset="0"/>
              </a:rPr>
              <a:t> to use </a:t>
            </a:r>
            <a:r>
              <a:rPr lang="en-US" sz="2399" dirty="0">
                <a:latin typeface="Segoe UI" panose="020B0502040204020203" pitchFamily="34" charset="0"/>
                <a:cs typeface="Segoe UI" panose="020B0502040204020203" pitchFamily="34" charset="0"/>
              </a:rPr>
              <a:t>alternative approaches if possible.</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6433868"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Absolutely fine.</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6897928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https://github.com/OfficeDev/PnP/tree/master/Samples/Branding.AlternateCSSAndSiteLogo</a:t>
            </a:r>
          </a:p>
        </p:txBody>
      </p:sp>
      <p:sp>
        <p:nvSpPr>
          <p:cNvPr id="3" name="Text Placeholder 2"/>
          <p:cNvSpPr>
            <a:spLocks noGrp="1"/>
          </p:cNvSpPr>
          <p:nvPr>
            <p:ph type="body" sz="quarter" idx="10"/>
          </p:nvPr>
        </p:nvSpPr>
        <p:spPr/>
        <p:txBody>
          <a:bodyPr/>
          <a:lstStyle/>
          <a:p>
            <a:r>
              <a:rPr lang="en-US" dirty="0" smtClean="0"/>
              <a:t>Demo</a:t>
            </a:r>
            <a:endParaRPr lang="en-GB" dirty="0"/>
          </a:p>
        </p:txBody>
      </p:sp>
      <p:sp>
        <p:nvSpPr>
          <p:cNvPr id="5" name="Text Placeholder 4"/>
          <p:cNvSpPr>
            <a:spLocks noGrp="1"/>
          </p:cNvSpPr>
          <p:nvPr>
            <p:ph type="body" sz="quarter" idx="11"/>
          </p:nvPr>
        </p:nvSpPr>
        <p:spPr/>
        <p:txBody>
          <a:bodyPr/>
          <a:lstStyle/>
          <a:p>
            <a:r>
              <a:rPr lang="en-US" dirty="0" smtClean="0"/>
              <a:t>Branding with app model</a:t>
            </a:r>
            <a:endParaRPr lang="en-GB" dirty="0"/>
          </a:p>
        </p:txBody>
      </p:sp>
    </p:spTree>
    <p:extLst>
      <p:ext uri="{BB962C8B-B14F-4D97-AF65-F5344CB8AC3E}">
        <p14:creationId xmlns:p14="http://schemas.microsoft.com/office/powerpoint/2010/main" val="126660601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48514" y="1317172"/>
            <a:ext cx="1738271" cy="2359478"/>
            <a:chOff x="1910561" y="1692190"/>
            <a:chExt cx="1095374" cy="2026721"/>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Custom Master Page</a:t>
              </a:r>
            </a:p>
          </p:txBody>
        </p:sp>
        <p:sp>
          <p:nvSpPr>
            <p:cNvPr id="5" name="Freeform 4"/>
            <p:cNvSpPr/>
            <p:nvPr/>
          </p:nvSpPr>
          <p:spPr>
            <a:xfrm>
              <a:off x="1910561"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Full control on how the site is rendered</a:t>
              </a:r>
            </a:p>
            <a:p>
              <a:pPr marL="112679" lvl="1" indent="-112679" defTabSz="399853">
                <a:lnSpc>
                  <a:spcPct val="90000"/>
                </a:lnSpc>
                <a:spcBef>
                  <a:spcPct val="0"/>
                </a:spcBef>
                <a:spcAft>
                  <a:spcPct val="15000"/>
                </a:spcAft>
                <a:buChar char="••"/>
              </a:pPr>
              <a:r>
                <a:rPr lang="en-US" sz="1176" dirty="0"/>
                <a:t>Applied to each site, except for publishing sites</a:t>
              </a:r>
            </a:p>
            <a:p>
              <a:pPr marL="112679" lvl="1" indent="-112679" defTabSz="399853">
                <a:lnSpc>
                  <a:spcPct val="90000"/>
                </a:lnSpc>
                <a:spcBef>
                  <a:spcPct val="0"/>
                </a:spcBef>
                <a:spcAft>
                  <a:spcPct val="15000"/>
                </a:spcAft>
                <a:buChar char="••"/>
              </a:pPr>
              <a:r>
                <a:rPr lang="en-US" sz="1176" dirty="0"/>
                <a:t>Any updates to </a:t>
              </a:r>
              <a:r>
                <a:rPr lang="en-US" sz="1176" dirty="0" err="1"/>
                <a:t>oob</a:t>
              </a:r>
              <a:r>
                <a:rPr lang="en-US" sz="1176" dirty="0"/>
                <a:t> master pages are not automatically reflected on the sites </a:t>
              </a:r>
            </a:p>
          </p:txBody>
        </p:sp>
      </p:grpSp>
      <p:grpSp>
        <p:nvGrpSpPr>
          <p:cNvPr id="15" name="Group 14"/>
          <p:cNvGrpSpPr/>
          <p:nvPr/>
        </p:nvGrpSpPr>
        <p:grpSpPr>
          <a:xfrm>
            <a:off x="4841796" y="1317172"/>
            <a:ext cx="1738271" cy="2359478"/>
            <a:chOff x="3159289" y="1692190"/>
            <a:chExt cx="1095374" cy="2026721"/>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Alternate CSS</a:t>
              </a:r>
            </a:p>
          </p:txBody>
        </p:sp>
        <p:sp>
          <p:nvSpPr>
            <p:cNvPr id="7" name="Freeform 6"/>
            <p:cNvSpPr/>
            <p:nvPr/>
          </p:nvSpPr>
          <p:spPr>
            <a:xfrm>
              <a:off x="3159289"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override whatever CSS settings</a:t>
              </a:r>
            </a:p>
            <a:p>
              <a:pPr marL="112679" lvl="1" indent="-112679" defTabSz="399853">
                <a:lnSpc>
                  <a:spcPct val="90000"/>
                </a:lnSpc>
                <a:spcBef>
                  <a:spcPct val="0"/>
                </a:spcBef>
                <a:spcAft>
                  <a:spcPct val="15000"/>
                </a:spcAft>
                <a:buChar char="••"/>
              </a:pPr>
              <a:r>
                <a:rPr lang="en-US" sz="1176" dirty="0"/>
                <a:t>Control to color, fonts and even layout settings </a:t>
              </a:r>
            </a:p>
            <a:p>
              <a:pPr marL="112679" lvl="1" indent="-112679" defTabSz="399853">
                <a:lnSpc>
                  <a:spcPct val="90000"/>
                </a:lnSpc>
                <a:spcBef>
                  <a:spcPct val="0"/>
                </a:spcBef>
                <a:spcAft>
                  <a:spcPct val="15000"/>
                </a:spcAft>
                <a:buChar char="••"/>
              </a:pPr>
              <a:r>
                <a:rPr lang="en-US" sz="1176" dirty="0"/>
                <a:t>Configuration applied to each site</a:t>
              </a:r>
            </a:p>
          </p:txBody>
        </p:sp>
      </p:grpSp>
      <p:grpSp>
        <p:nvGrpSpPr>
          <p:cNvPr id="22" name="Group 21"/>
          <p:cNvGrpSpPr/>
          <p:nvPr/>
        </p:nvGrpSpPr>
        <p:grpSpPr>
          <a:xfrm>
            <a:off x="6835079" y="1322778"/>
            <a:ext cx="1738271" cy="2353871"/>
            <a:chOff x="4408016" y="1692190"/>
            <a:chExt cx="1095374" cy="202190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Theme</a:t>
              </a:r>
            </a:p>
          </p:txBody>
        </p:sp>
        <p:sp>
          <p:nvSpPr>
            <p:cNvPr id="9" name="Freeform 8"/>
            <p:cNvSpPr/>
            <p:nvPr/>
          </p:nvSpPr>
          <p:spPr>
            <a:xfrm>
              <a:off x="4408016" y="2018497"/>
              <a:ext cx="1095374" cy="169559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control branding, fonts and background image of the sites</a:t>
              </a:r>
            </a:p>
            <a:p>
              <a:pPr marL="112679" lvl="1" indent="-112679" defTabSz="399853">
                <a:lnSpc>
                  <a:spcPct val="90000"/>
                </a:lnSpc>
                <a:spcBef>
                  <a:spcPct val="0"/>
                </a:spcBef>
                <a:spcAft>
                  <a:spcPct val="15000"/>
                </a:spcAft>
                <a:buChar char="••"/>
              </a:pPr>
              <a:r>
                <a:rPr lang="en-US" sz="1176" dirty="0"/>
                <a:t>Configuration applied to each site</a:t>
              </a:r>
            </a:p>
          </p:txBody>
        </p:sp>
      </p:grpSp>
      <p:sp>
        <p:nvSpPr>
          <p:cNvPr id="17" name="TextBox 16"/>
          <p:cNvSpPr txBox="1"/>
          <p:nvPr/>
        </p:nvSpPr>
        <p:spPr>
          <a:xfrm>
            <a:off x="1155263" y="2348137"/>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1155263" y="4685324"/>
            <a:ext cx="1114288"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Flexibility</a:t>
            </a:r>
          </a:p>
        </p:txBody>
      </p:sp>
      <p:sp>
        <p:nvSpPr>
          <p:cNvPr id="19" name="TextBox 18"/>
          <p:cNvSpPr txBox="1"/>
          <p:nvPr/>
        </p:nvSpPr>
        <p:spPr>
          <a:xfrm>
            <a:off x="1155263" y="5347740"/>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5083" y="5409116"/>
            <a:ext cx="692380" cy="6916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9772" y="5429352"/>
            <a:ext cx="692380" cy="69238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0964" y="5469809"/>
            <a:ext cx="693065" cy="69238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8023" y="5470494"/>
            <a:ext cx="692380" cy="691694"/>
          </a:xfrm>
          <a:prstGeom prst="rect">
            <a:avLst/>
          </a:prstGeom>
        </p:spPr>
      </p:pic>
      <p:sp>
        <p:nvSpPr>
          <p:cNvPr id="34" name="TextBox 33"/>
          <p:cNvSpPr txBox="1"/>
          <p:nvPr/>
        </p:nvSpPr>
        <p:spPr>
          <a:xfrm>
            <a:off x="1155263" y="3889510"/>
            <a:ext cx="1125849"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a:t>
            </a:r>
          </a:p>
        </p:txBody>
      </p:sp>
      <p:sp>
        <p:nvSpPr>
          <p:cNvPr id="2" name="Title 1"/>
          <p:cNvSpPr>
            <a:spLocks noGrp="1"/>
          </p:cNvSpPr>
          <p:nvPr>
            <p:ph type="title"/>
          </p:nvPr>
        </p:nvSpPr>
        <p:spPr/>
        <p:txBody>
          <a:bodyPr/>
          <a:lstStyle/>
          <a:p>
            <a:r>
              <a:rPr lang="en-US" dirty="0" smtClean="0"/>
              <a:t>Branding options for SharePoint sites</a:t>
            </a:r>
            <a:endParaRPr lang="en-US" dirty="0"/>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39429" y="3835450"/>
            <a:ext cx="1356378" cy="469847"/>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0709" y="3878469"/>
            <a:ext cx="1358759" cy="470672"/>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4835" y="3846319"/>
            <a:ext cx="1358759" cy="470672"/>
          </a:xfrm>
          <a:prstGeom prst="rect">
            <a:avLst/>
          </a:prstGeom>
        </p:spPr>
      </p:pic>
      <p:sp>
        <p:nvSpPr>
          <p:cNvPr id="45" name="TextBox 44"/>
          <p:cNvSpPr txBox="1"/>
          <p:nvPr/>
        </p:nvSpPr>
        <p:spPr>
          <a:xfrm>
            <a:off x="2848514" y="4638921"/>
            <a:ext cx="1738271" cy="461545"/>
          </a:xfrm>
          <a:prstGeom prst="rect">
            <a:avLst/>
          </a:prstGeom>
          <a:solidFill>
            <a:schemeClr val="accent4"/>
          </a:solidFill>
        </p:spPr>
        <p:txBody>
          <a:bodyPr wrap="square" lIns="182832" tIns="91416" rIns="182832" bIns="91416" rtlCol="0">
            <a:spAutoFit/>
          </a:bodyPr>
          <a:lstStyle/>
          <a:p>
            <a:pPr algn="ctr">
              <a:lnSpc>
                <a:spcPct val="90000"/>
              </a:lnSpc>
              <a:spcAft>
                <a:spcPts val="600"/>
              </a:spcAft>
            </a:pPr>
            <a:r>
              <a:rPr lang="en-US" sz="1999" dirty="0">
                <a:solidFill>
                  <a:schemeClr val="bg1"/>
                </a:solidFill>
              </a:rPr>
              <a:t>Unlimited</a:t>
            </a:r>
            <a:endParaRPr lang="en-US" sz="2399" dirty="0">
              <a:solidFill>
                <a:schemeClr val="bg1"/>
              </a:solidFill>
            </a:endParaRPr>
          </a:p>
        </p:txBody>
      </p:sp>
      <p:sp>
        <p:nvSpPr>
          <p:cNvPr id="55" name="TextBox 54"/>
          <p:cNvSpPr txBox="1"/>
          <p:nvPr/>
        </p:nvSpPr>
        <p:spPr>
          <a:xfrm>
            <a:off x="4841796" y="4621315"/>
            <a:ext cx="1738271" cy="461545"/>
          </a:xfrm>
          <a:prstGeom prst="rect">
            <a:avLst/>
          </a:prstGeom>
          <a:solidFill>
            <a:srgbClr val="00B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Good</a:t>
            </a:r>
          </a:p>
        </p:txBody>
      </p:sp>
      <p:sp>
        <p:nvSpPr>
          <p:cNvPr id="56" name="TextBox 55"/>
          <p:cNvSpPr txBox="1"/>
          <p:nvPr/>
        </p:nvSpPr>
        <p:spPr>
          <a:xfrm>
            <a:off x="6835078" y="4621314"/>
            <a:ext cx="1738273" cy="461545"/>
          </a:xfrm>
          <a:prstGeom prst="rect">
            <a:avLst/>
          </a:prstGeom>
          <a:solidFill>
            <a:srgbClr val="92D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8828361" y="4638921"/>
            <a:ext cx="1738271" cy="461545"/>
          </a:xfrm>
          <a:prstGeom prst="rect">
            <a:avLst/>
          </a:prstGeom>
          <a:solidFill>
            <a:srgbClr val="92D050">
              <a:alpha val="50000"/>
            </a:srgbClr>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solidFill>
                  <a:schemeClr val="tx1">
                    <a:lumMod val="65000"/>
                    <a:lumOff val="35000"/>
                  </a:schemeClr>
                </a:solidFill>
              </a:rPr>
              <a:t>Fair</a:t>
            </a:r>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6584" y="3850000"/>
            <a:ext cx="1358759" cy="470672"/>
          </a:xfrm>
          <a:prstGeom prst="rect">
            <a:avLst/>
          </a:prstGeom>
        </p:spPr>
      </p:pic>
      <p:grpSp>
        <p:nvGrpSpPr>
          <p:cNvPr id="16" name="Group 15"/>
          <p:cNvGrpSpPr/>
          <p:nvPr/>
        </p:nvGrpSpPr>
        <p:grpSpPr>
          <a:xfrm>
            <a:off x="8970917" y="3814209"/>
            <a:ext cx="1478392" cy="525605"/>
            <a:chOff x="7729705" y="3606092"/>
            <a:chExt cx="1478777" cy="525742"/>
          </a:xfrm>
        </p:grpSpPr>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3" name="TextBox 2"/>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grpSp>
        <p:nvGrpSpPr>
          <p:cNvPr id="41" name="Group 40"/>
          <p:cNvGrpSpPr/>
          <p:nvPr/>
        </p:nvGrpSpPr>
        <p:grpSpPr>
          <a:xfrm>
            <a:off x="8828361" y="1317172"/>
            <a:ext cx="1738271" cy="2359477"/>
            <a:chOff x="4408016" y="1692190"/>
            <a:chExt cx="1095374" cy="2026720"/>
          </a:xfrm>
        </p:grpSpPr>
        <p:sp>
          <p:nvSpPr>
            <p:cNvPr id="44" name="Freeform 43"/>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Office 365 Themes</a:t>
              </a:r>
            </a:p>
          </p:txBody>
        </p:sp>
        <p:sp>
          <p:nvSpPr>
            <p:cNvPr id="46" name="Freeform 45"/>
            <p:cNvSpPr/>
            <p:nvPr/>
          </p:nvSpPr>
          <p:spPr>
            <a:xfrm>
              <a:off x="4408016" y="2018497"/>
              <a:ext cx="1095374" cy="1700413"/>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centrally control branding cross all services in the Office 365</a:t>
              </a:r>
            </a:p>
            <a:p>
              <a:pPr marL="112679" lvl="1" indent="-112679" defTabSz="399853">
                <a:lnSpc>
                  <a:spcPct val="90000"/>
                </a:lnSpc>
                <a:spcBef>
                  <a:spcPct val="0"/>
                </a:spcBef>
                <a:spcAft>
                  <a:spcPct val="15000"/>
                </a:spcAft>
                <a:buChar char="••"/>
              </a:pPr>
              <a:r>
                <a:rPr lang="en-US" sz="1176" dirty="0"/>
                <a:t>Limited settings currently</a:t>
              </a:r>
            </a:p>
            <a:p>
              <a:pPr marL="112679" lvl="1" indent="-112679" defTabSz="399853">
                <a:lnSpc>
                  <a:spcPct val="90000"/>
                </a:lnSpc>
                <a:spcBef>
                  <a:spcPct val="0"/>
                </a:spcBef>
                <a:spcAft>
                  <a:spcPct val="15000"/>
                </a:spcAft>
                <a:buChar char="••"/>
              </a:pPr>
              <a:r>
                <a:rPr lang="en-US" sz="1176" dirty="0"/>
                <a:t>Can be overridden in site level</a:t>
              </a:r>
            </a:p>
            <a:p>
              <a:pPr marL="112679" lvl="1" indent="-112679" defTabSz="399853">
                <a:lnSpc>
                  <a:spcPct val="90000"/>
                </a:lnSpc>
                <a:spcBef>
                  <a:spcPct val="0"/>
                </a:spcBef>
                <a:spcAft>
                  <a:spcPct val="15000"/>
                </a:spcAft>
                <a:buChar char="••"/>
              </a:pPr>
              <a:r>
                <a:rPr lang="en-US" sz="1176" dirty="0"/>
                <a:t>Only in Office 365, not in on-premises</a:t>
              </a:r>
            </a:p>
          </p:txBody>
        </p:sp>
      </p:grpSp>
    </p:spTree>
    <p:extLst>
      <p:ext uri="{BB962C8B-B14F-4D97-AF65-F5344CB8AC3E}">
        <p14:creationId xmlns:p14="http://schemas.microsoft.com/office/powerpoint/2010/main" val="216930900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1000"/>
                                        <p:tgtEl>
                                          <p:spTgt spid="57"/>
                                        </p:tgtEl>
                                      </p:cBhvr>
                                    </p:animEffect>
                                    <p:anim calcmode="lin" valueType="num">
                                      <p:cBhvr>
                                        <p:cTn id="18" dur="1000" fill="hold"/>
                                        <p:tgtEl>
                                          <p:spTgt spid="57"/>
                                        </p:tgtEl>
                                        <p:attrNameLst>
                                          <p:attrName>ppt_x</p:attrName>
                                        </p:attrNameLst>
                                      </p:cBhvr>
                                      <p:tavLst>
                                        <p:tav tm="0">
                                          <p:val>
                                            <p:strVal val="#ppt_x"/>
                                          </p:val>
                                        </p:tav>
                                        <p:tav tm="100000">
                                          <p:val>
                                            <p:strVal val="#ppt_x"/>
                                          </p:val>
                                        </p:tav>
                                      </p:tavLst>
                                    </p:anim>
                                    <p:anim calcmode="lin" valueType="num">
                                      <p:cBhvr>
                                        <p:cTn id="19" dur="1000" fill="hold"/>
                                        <p:tgtEl>
                                          <p:spTgt spid="5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anim calcmode="lin" valueType="num">
                                      <p:cBhvr>
                                        <p:cTn id="35" dur="1000" fill="hold"/>
                                        <p:tgtEl>
                                          <p:spTgt spid="49"/>
                                        </p:tgtEl>
                                        <p:attrNameLst>
                                          <p:attrName>ppt_x</p:attrName>
                                        </p:attrNameLst>
                                      </p:cBhvr>
                                      <p:tavLst>
                                        <p:tav tm="0">
                                          <p:val>
                                            <p:strVal val="#ppt_x"/>
                                          </p:val>
                                        </p:tav>
                                        <p:tav tm="100000">
                                          <p:val>
                                            <p:strVal val="#ppt_x"/>
                                          </p:val>
                                        </p:tav>
                                      </p:tavLst>
                                    </p:anim>
                                    <p:anim calcmode="lin" valueType="num">
                                      <p:cBhvr>
                                        <p:cTn id="36" dur="1000" fill="hold"/>
                                        <p:tgtEl>
                                          <p:spTgt spid="4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1000"/>
                                        <p:tgtEl>
                                          <p:spTgt spid="56"/>
                                        </p:tgtEl>
                                      </p:cBhvr>
                                    </p:animEffect>
                                    <p:anim calcmode="lin" valueType="num">
                                      <p:cBhvr>
                                        <p:cTn id="40" dur="1000" fill="hold"/>
                                        <p:tgtEl>
                                          <p:spTgt spid="56"/>
                                        </p:tgtEl>
                                        <p:attrNameLst>
                                          <p:attrName>ppt_x</p:attrName>
                                        </p:attrNameLst>
                                      </p:cBhvr>
                                      <p:tavLst>
                                        <p:tav tm="0">
                                          <p:val>
                                            <p:strVal val="#ppt_x"/>
                                          </p:val>
                                        </p:tav>
                                        <p:tav tm="100000">
                                          <p:val>
                                            <p:strVal val="#ppt_x"/>
                                          </p:val>
                                        </p:tav>
                                      </p:tavLst>
                                    </p:anim>
                                    <p:anim calcmode="lin" valueType="num">
                                      <p:cBhvr>
                                        <p:cTn id="41" dur="1000" fill="hold"/>
                                        <p:tgtEl>
                                          <p:spTgt spid="5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1000"/>
                                        <p:tgtEl>
                                          <p:spTgt spid="48"/>
                                        </p:tgtEl>
                                      </p:cBhvr>
                                    </p:animEffect>
                                    <p:anim calcmode="lin" valueType="num">
                                      <p:cBhvr>
                                        <p:cTn id="57" dur="1000" fill="hold"/>
                                        <p:tgtEl>
                                          <p:spTgt spid="48"/>
                                        </p:tgtEl>
                                        <p:attrNameLst>
                                          <p:attrName>ppt_x</p:attrName>
                                        </p:attrNameLst>
                                      </p:cBhvr>
                                      <p:tavLst>
                                        <p:tav tm="0">
                                          <p:val>
                                            <p:strVal val="#ppt_x"/>
                                          </p:val>
                                        </p:tav>
                                        <p:tav tm="100000">
                                          <p:val>
                                            <p:strVal val="#ppt_x"/>
                                          </p:val>
                                        </p:tav>
                                      </p:tavLst>
                                    </p:anim>
                                    <p:anim calcmode="lin" valueType="num">
                                      <p:cBhvr>
                                        <p:cTn id="58" dur="1000" fill="hold"/>
                                        <p:tgtEl>
                                          <p:spTgt spid="4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1000"/>
                                        <p:tgtEl>
                                          <p:spTgt spid="55"/>
                                        </p:tgtEl>
                                      </p:cBhvr>
                                    </p:animEffect>
                                    <p:anim calcmode="lin" valueType="num">
                                      <p:cBhvr>
                                        <p:cTn id="62" dur="1000" fill="hold"/>
                                        <p:tgtEl>
                                          <p:spTgt spid="55"/>
                                        </p:tgtEl>
                                        <p:attrNameLst>
                                          <p:attrName>ppt_x</p:attrName>
                                        </p:attrNameLst>
                                      </p:cBhvr>
                                      <p:tavLst>
                                        <p:tav tm="0">
                                          <p:val>
                                            <p:strVal val="#ppt_x"/>
                                          </p:val>
                                        </p:tav>
                                        <p:tav tm="100000">
                                          <p:val>
                                            <p:strVal val="#ppt_x"/>
                                          </p:val>
                                        </p:tav>
                                      </p:tavLst>
                                    </p:anim>
                                    <p:anim calcmode="lin" valueType="num">
                                      <p:cBhvr>
                                        <p:cTn id="63" dur="1000" fill="hold"/>
                                        <p:tgtEl>
                                          <p:spTgt spid="5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1000"/>
                                        <p:tgtEl>
                                          <p:spTgt spid="38"/>
                                        </p:tgtEl>
                                      </p:cBhvr>
                                    </p:animEffect>
                                    <p:anim calcmode="lin" valueType="num">
                                      <p:cBhvr>
                                        <p:cTn id="79" dur="1000" fill="hold"/>
                                        <p:tgtEl>
                                          <p:spTgt spid="38"/>
                                        </p:tgtEl>
                                        <p:attrNameLst>
                                          <p:attrName>ppt_x</p:attrName>
                                        </p:attrNameLst>
                                      </p:cBhvr>
                                      <p:tavLst>
                                        <p:tav tm="0">
                                          <p:val>
                                            <p:strVal val="#ppt_x"/>
                                          </p:val>
                                        </p:tav>
                                        <p:tav tm="100000">
                                          <p:val>
                                            <p:strVal val="#ppt_x"/>
                                          </p:val>
                                        </p:tav>
                                      </p:tavLst>
                                    </p:anim>
                                    <p:anim calcmode="lin" valueType="num">
                                      <p:cBhvr>
                                        <p:cTn id="80" dur="1000" fill="hold"/>
                                        <p:tgtEl>
                                          <p:spTgt spid="3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1000"/>
                                        <p:tgtEl>
                                          <p:spTgt spid="45"/>
                                        </p:tgtEl>
                                      </p:cBhvr>
                                    </p:animEffect>
                                    <p:anim calcmode="lin" valueType="num">
                                      <p:cBhvr>
                                        <p:cTn id="84" dur="1000" fill="hold"/>
                                        <p:tgtEl>
                                          <p:spTgt spid="45"/>
                                        </p:tgtEl>
                                        <p:attrNameLst>
                                          <p:attrName>ppt_x</p:attrName>
                                        </p:attrNameLst>
                                      </p:cBhvr>
                                      <p:tavLst>
                                        <p:tav tm="0">
                                          <p:val>
                                            <p:strVal val="#ppt_x"/>
                                          </p:val>
                                        </p:tav>
                                        <p:tav tm="100000">
                                          <p:val>
                                            <p:strVal val="#ppt_x"/>
                                          </p:val>
                                        </p:tav>
                                      </p:tavLst>
                                    </p:anim>
                                    <p:anim calcmode="lin" valueType="num">
                                      <p:cBhvr>
                                        <p:cTn id="85" dur="1000" fill="hold"/>
                                        <p:tgtEl>
                                          <p:spTgt spid="45"/>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6" grpId="0" animBg="1"/>
      <p:bldP spid="5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 for farm solutions</a:t>
            </a:r>
            <a:br>
              <a:rPr lang="en-US" dirty="0" smtClean="0"/>
            </a:br>
            <a:r>
              <a:rPr lang="en-US" sz="2800" dirty="0" smtClean="0"/>
              <a:t>How to minimize future work?</a:t>
            </a:r>
            <a:endParaRPr lang="en-GB" dirty="0"/>
          </a:p>
        </p:txBody>
      </p:sp>
      <p:sp>
        <p:nvSpPr>
          <p:cNvPr id="3" name="Text Placeholder 2"/>
          <p:cNvSpPr>
            <a:spLocks noGrp="1"/>
          </p:cNvSpPr>
          <p:nvPr>
            <p:ph type="body" sz="quarter" idx="10"/>
          </p:nvPr>
        </p:nvSpPr>
        <p:spPr/>
        <p:txBody>
          <a:bodyPr/>
          <a:lstStyle/>
          <a:p>
            <a:r>
              <a:rPr lang="en-US" dirty="0" smtClean="0"/>
              <a:t>Use code from feature receivers, not declarative approaches where possible</a:t>
            </a:r>
          </a:p>
          <a:p>
            <a:pPr lvl="1"/>
            <a:r>
              <a:rPr lang="en-US" dirty="0" smtClean="0"/>
              <a:t>Create especially content types and site columns using code</a:t>
            </a:r>
          </a:p>
          <a:p>
            <a:r>
              <a:rPr lang="en-US" dirty="0" smtClean="0"/>
              <a:t>Custom </a:t>
            </a:r>
            <a:r>
              <a:rPr lang="en-US" dirty="0"/>
              <a:t>fields types</a:t>
            </a:r>
          </a:p>
          <a:p>
            <a:r>
              <a:rPr lang="en-US" dirty="0"/>
              <a:t>Custom site definitions</a:t>
            </a:r>
          </a:p>
          <a:p>
            <a:r>
              <a:rPr lang="en-US" dirty="0"/>
              <a:t>Custom list </a:t>
            </a:r>
            <a:r>
              <a:rPr lang="en-US" dirty="0" smtClean="0"/>
              <a:t>definition</a:t>
            </a:r>
            <a:endParaRPr lang="en-US" dirty="0"/>
          </a:p>
          <a:p>
            <a:endParaRPr lang="en-GB" dirty="0"/>
          </a:p>
        </p:txBody>
      </p:sp>
    </p:spTree>
    <p:extLst>
      <p:ext uri="{BB962C8B-B14F-4D97-AF65-F5344CB8AC3E}">
        <p14:creationId xmlns:p14="http://schemas.microsoft.com/office/powerpoint/2010/main" val="18643445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6000" i="1" dirty="0" smtClean="0"/>
              <a:t>“I’m moving to cloud, couldn’t I transform as part of the move?”</a:t>
            </a:r>
            <a:endParaRPr lang="en-GB" sz="6000" i="1" dirty="0"/>
          </a:p>
        </p:txBody>
      </p:sp>
      <p:sp>
        <p:nvSpPr>
          <p:cNvPr id="8" name="TextBox 7"/>
          <p:cNvSpPr txBox="1"/>
          <p:nvPr/>
        </p:nvSpPr>
        <p:spPr>
          <a:xfrm>
            <a:off x="4526216" y="4638914"/>
            <a:ext cx="7141911" cy="1569148"/>
          </a:xfrm>
          <a:prstGeom prst="rect">
            <a:avLst/>
          </a:prstGeom>
          <a:noFill/>
        </p:spPr>
        <p:txBody>
          <a:bodyPr wrap="square" rtlCol="0">
            <a:spAutoFit/>
          </a:bodyPr>
          <a:lstStyle/>
          <a:p>
            <a:r>
              <a:rPr lang="en-US" sz="2399" dirty="0" smtClean="0">
                <a:latin typeface="Segoe UI" panose="020B0502040204020203" pitchFamily="34" charset="0"/>
                <a:cs typeface="Segoe UI" panose="020B0502040204020203" pitchFamily="34" charset="0"/>
              </a:rPr>
              <a:t>You could combine these two steps to one big bang approach, but solving possible issues could be more difficult. Doing app model move as separate step is less risky.</a:t>
            </a:r>
            <a:endParaRPr lang="en-GB" sz="2399" dirty="0">
              <a:latin typeface="Segoe UI" panose="020B0502040204020203" pitchFamily="34" charset="0"/>
              <a:cs typeface="Segoe UI" panose="020B0502040204020203" pitchFamily="34" charset="0"/>
            </a:endParaRPr>
          </a:p>
        </p:txBody>
      </p:sp>
      <p:sp>
        <p:nvSpPr>
          <p:cNvPr id="9" name="TextBox 8"/>
          <p:cNvSpPr txBox="1"/>
          <p:nvPr/>
        </p:nvSpPr>
        <p:spPr>
          <a:xfrm>
            <a:off x="4414455" y="3715955"/>
            <a:ext cx="2000228" cy="1107676"/>
          </a:xfrm>
          <a:prstGeom prst="rect">
            <a:avLst/>
          </a:prstGeom>
          <a:noFill/>
        </p:spPr>
        <p:txBody>
          <a:bodyPr wrap="none" rtlCol="0">
            <a:spAutoFit/>
          </a:bodyPr>
          <a:lstStyle/>
          <a:p>
            <a:r>
              <a:rPr lang="en-US" sz="6598" dirty="0" smtClean="0">
                <a:latin typeface="Segoe UI" panose="020B0502040204020203" pitchFamily="34" charset="0"/>
                <a:cs typeface="Segoe UI" panose="020B0502040204020203" pitchFamily="34" charset="0"/>
              </a:rPr>
              <a:t>Yes…</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60054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topics in spring seminars</a:t>
            </a:r>
            <a:endParaRPr lang="en-GB" dirty="0"/>
          </a:p>
        </p:txBody>
      </p:sp>
      <p:pic>
        <p:nvPicPr>
          <p:cNvPr id="4" name="Picture 3"/>
          <p:cNvPicPr>
            <a:picLocks noChangeAspect="1"/>
          </p:cNvPicPr>
          <p:nvPr/>
        </p:nvPicPr>
        <p:blipFill>
          <a:blip r:embed="rId2"/>
          <a:stretch>
            <a:fillRect/>
          </a:stretch>
        </p:blipFill>
        <p:spPr>
          <a:xfrm>
            <a:off x="777529" y="1229138"/>
            <a:ext cx="5261223" cy="2779310"/>
          </a:xfrm>
          <a:prstGeom prst="rect">
            <a:avLst/>
          </a:prstGeom>
        </p:spPr>
      </p:pic>
      <p:pic>
        <p:nvPicPr>
          <p:cNvPr id="6" name="Picture 5"/>
          <p:cNvPicPr>
            <a:picLocks noChangeAspect="1"/>
          </p:cNvPicPr>
          <p:nvPr/>
        </p:nvPicPr>
        <p:blipFill>
          <a:blip r:embed="rId3"/>
          <a:stretch>
            <a:fillRect/>
          </a:stretch>
        </p:blipFill>
        <p:spPr>
          <a:xfrm>
            <a:off x="3190460" y="3686657"/>
            <a:ext cx="5218642" cy="2863230"/>
          </a:xfrm>
          <a:prstGeom prst="rect">
            <a:avLst/>
          </a:prstGeom>
        </p:spPr>
      </p:pic>
      <p:pic>
        <p:nvPicPr>
          <p:cNvPr id="5" name="Picture 4"/>
          <p:cNvPicPr>
            <a:picLocks noChangeAspect="1"/>
          </p:cNvPicPr>
          <p:nvPr/>
        </p:nvPicPr>
        <p:blipFill>
          <a:blip r:embed="rId4"/>
          <a:stretch>
            <a:fillRect/>
          </a:stretch>
        </p:blipFill>
        <p:spPr>
          <a:xfrm>
            <a:off x="7483142" y="2447815"/>
            <a:ext cx="4052119" cy="2032037"/>
          </a:xfrm>
          <a:prstGeom prst="rect">
            <a:avLst/>
          </a:prstGeom>
        </p:spPr>
      </p:pic>
    </p:spTree>
    <p:extLst>
      <p:ext uri="{BB962C8B-B14F-4D97-AF65-F5344CB8AC3E}">
        <p14:creationId xmlns:p14="http://schemas.microsoft.com/office/powerpoint/2010/main" val="55567556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2399847" y="2635973"/>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230185" y="3524162"/>
              <a:ext cx="1353063" cy="923330"/>
            </a:xfrm>
            <a:prstGeom prst="rect">
              <a:avLst/>
            </a:prstGeom>
            <a:noFill/>
          </p:spPr>
          <p:txBody>
            <a:bodyPr wrap="none" lIns="0" tIns="0" rIns="0" bIns="0" rtlCol="0">
              <a:spAutoFit/>
            </a:bodyPr>
            <a:lstStyle/>
            <a:p>
              <a:pPr algn="ctr"/>
              <a:r>
                <a:rPr lang="en-US" sz="2000" spc="-70" dirty="0" smtClean="0">
                  <a:solidFill>
                    <a:schemeClr val="bg1"/>
                  </a:solidFill>
                </a:rPr>
                <a:t>Introduction </a:t>
              </a:r>
              <a:br>
                <a:rPr lang="en-US" sz="2000" spc="-70" dirty="0" smtClean="0">
                  <a:solidFill>
                    <a:schemeClr val="bg1"/>
                  </a:solidFill>
                </a:rPr>
              </a:br>
              <a:r>
                <a:rPr lang="en-US" sz="2000" spc="-70" dirty="0" smtClean="0">
                  <a:solidFill>
                    <a:schemeClr val="bg1"/>
                  </a:solidFill>
                </a:rPr>
                <a:t>what we do</a:t>
              </a:r>
              <a:br>
                <a:rPr lang="en-US" sz="2000" spc="-70" dirty="0" smtClean="0">
                  <a:solidFill>
                    <a:schemeClr val="bg1"/>
                  </a:solidFill>
                </a:rPr>
              </a:br>
              <a:r>
                <a:rPr lang="en-US" sz="2000" spc="-70" dirty="0" smtClean="0">
                  <a:solidFill>
                    <a:schemeClr val="bg1"/>
                  </a:solidFill>
                </a:rPr>
                <a:t>in Microsoft</a:t>
              </a:r>
              <a:endParaRPr lang="en-GB" sz="2000" spc="-70" dirty="0" smtClean="0">
                <a:solidFill>
                  <a:schemeClr val="bg1"/>
                </a:solidFill>
              </a:endParaRPr>
            </a:p>
          </p:txBody>
        </p:sp>
      </p:grpSp>
      <p:grpSp>
        <p:nvGrpSpPr>
          <p:cNvPr id="16" name="Group 15"/>
          <p:cNvGrpSpPr/>
          <p:nvPr/>
        </p:nvGrpSpPr>
        <p:grpSpPr>
          <a:xfrm>
            <a:off x="5099703" y="2774071"/>
            <a:ext cx="1571199" cy="1501627"/>
            <a:chOff x="3703019" y="2632075"/>
            <a:chExt cx="1571199"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703019" y="3518149"/>
              <a:ext cx="1571199" cy="615553"/>
            </a:xfrm>
            <a:prstGeom prst="rect">
              <a:avLst/>
            </a:prstGeom>
            <a:noFill/>
          </p:spPr>
          <p:txBody>
            <a:bodyPr wrap="none" lIns="0" tIns="0" rIns="0" bIns="0" rtlCol="0">
              <a:spAutoFit/>
            </a:bodyPr>
            <a:lstStyle/>
            <a:p>
              <a:pPr algn="ctr"/>
              <a:r>
                <a:rPr lang="en-US" sz="2000" spc="-70" dirty="0" smtClean="0">
                  <a:solidFill>
                    <a:schemeClr val="bg1"/>
                  </a:solidFill>
                </a:rPr>
                <a:t>Learnings from</a:t>
              </a:r>
              <a:br>
                <a:rPr lang="en-US" sz="2000" spc="-70" dirty="0" smtClean="0">
                  <a:solidFill>
                    <a:schemeClr val="bg1"/>
                  </a:solidFill>
                </a:rPr>
              </a:br>
              <a:r>
                <a:rPr lang="en-US" sz="2000" spc="-70" dirty="0" smtClean="0">
                  <a:solidFill>
                    <a:schemeClr val="bg1"/>
                  </a:solidFill>
                </a:rPr>
                <a:t>our work</a:t>
              </a:r>
              <a:endParaRPr lang="en-GB" sz="2000" spc="-70" dirty="0" smtClean="0">
                <a:solidFill>
                  <a:schemeClr val="bg1"/>
                </a:solidFill>
              </a:endParaRPr>
            </a:p>
          </p:txBody>
        </p:sp>
      </p:grpSp>
      <p:grpSp>
        <p:nvGrpSpPr>
          <p:cNvPr id="3" name="Group 2"/>
          <p:cNvGrpSpPr/>
          <p:nvPr/>
        </p:nvGrpSpPr>
        <p:grpSpPr>
          <a:xfrm>
            <a:off x="7776294" y="2789728"/>
            <a:ext cx="1913793" cy="1538894"/>
            <a:chOff x="6288536" y="2594808"/>
            <a:chExt cx="1913793" cy="1538894"/>
          </a:xfrm>
        </p:grpSpPr>
        <p:sp>
          <p:nvSpPr>
            <p:cNvPr id="70" name="TextBox 69"/>
            <p:cNvSpPr txBox="1"/>
            <p:nvPr/>
          </p:nvSpPr>
          <p:spPr>
            <a:xfrm>
              <a:off x="6288536" y="3518149"/>
              <a:ext cx="1913793" cy="615553"/>
            </a:xfrm>
            <a:prstGeom prst="rect">
              <a:avLst/>
            </a:prstGeom>
            <a:noFill/>
          </p:spPr>
          <p:txBody>
            <a:bodyPr wrap="none" lIns="0" tIns="0" rIns="0" bIns="0" rtlCol="0">
              <a:spAutoFit/>
            </a:bodyPr>
            <a:lstStyle/>
            <a:p>
              <a:pPr algn="ctr"/>
              <a:r>
                <a:rPr lang="en-US" sz="2000" spc="-70" dirty="0" smtClean="0">
                  <a:solidFill>
                    <a:schemeClr val="bg1"/>
                  </a:solidFill>
                </a:rPr>
                <a:t>Development </a:t>
              </a:r>
              <a:br>
                <a:rPr lang="en-US" sz="2000" spc="-70" dirty="0" smtClean="0">
                  <a:solidFill>
                    <a:schemeClr val="bg1"/>
                  </a:solidFill>
                </a:rPr>
              </a:br>
              <a:r>
                <a:rPr lang="en-US" sz="2000" spc="-70" dirty="0" smtClean="0">
                  <a:solidFill>
                    <a:schemeClr val="bg1"/>
                  </a:solidFill>
                </a:rPr>
                <a:t>recommendations</a:t>
              </a:r>
              <a:endParaRPr lang="en-GB" sz="2000" spc="-70" dirty="0" smtClean="0">
                <a:solidFill>
                  <a:schemeClr val="bg1"/>
                </a:solidFill>
              </a:endParaRPr>
            </a:p>
          </p:txBody>
        </p:sp>
        <p:pic>
          <p:nvPicPr>
            <p:cNvPr id="71" name="Picture 70"/>
            <p:cNvPicPr>
              <a:picLocks noChangeAspect="1"/>
            </p:cNvPicPr>
            <p:nvPr/>
          </p:nvPicPr>
          <p:blipFill>
            <a:blip r:embed="rId4"/>
            <a:stretch>
              <a:fillRect/>
            </a:stretch>
          </p:blipFill>
          <p:spPr>
            <a:xfrm>
              <a:off x="6868026" y="2594808"/>
              <a:ext cx="751979" cy="924188"/>
            </a:xfrm>
            <a:prstGeom prst="rect">
              <a:avLst/>
            </a:prstGeom>
          </p:spPr>
        </p:pic>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57817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5548" y="895300"/>
            <a:ext cx="11303059" cy="200154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defTabSz="913201" fontAlgn="base">
              <a:spcBef>
                <a:spcPct val="0"/>
              </a:spcBef>
              <a:spcAft>
                <a:spcPct val="0"/>
              </a:spcAft>
            </a:pPr>
            <a:endParaRPr lang="en-US" sz="1763"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0945" y="1276976"/>
            <a:ext cx="3787662" cy="1553646"/>
          </a:xfrm>
          <a:prstGeom prst="rect">
            <a:avLst/>
          </a:prstGeom>
        </p:spPr>
      </p:pic>
      <p:sp>
        <p:nvSpPr>
          <p:cNvPr id="9" name="Title 8"/>
          <p:cNvSpPr>
            <a:spLocks noGrp="1"/>
          </p:cNvSpPr>
          <p:nvPr>
            <p:ph type="title"/>
          </p:nvPr>
        </p:nvSpPr>
        <p:spPr/>
        <p:txBody>
          <a:bodyPr/>
          <a:lstStyle/>
          <a:p>
            <a:r>
              <a:rPr lang="en-US" smtClean="0"/>
              <a:t>Vision</a:t>
            </a:r>
            <a:endParaRPr lang="en-US" dirty="0"/>
          </a:p>
        </p:txBody>
      </p:sp>
      <p:grpSp>
        <p:nvGrpSpPr>
          <p:cNvPr id="357" name="Group 356"/>
          <p:cNvGrpSpPr/>
          <p:nvPr/>
        </p:nvGrpSpPr>
        <p:grpSpPr>
          <a:xfrm>
            <a:off x="288621" y="1173602"/>
            <a:ext cx="3693748" cy="1486831"/>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583" tIns="44791" rIns="89583" bIns="44791" numCol="1" anchor="t" anchorCtr="0" compatLnSpc="1">
                <a:prstTxWarp prst="textNoShape">
                  <a:avLst/>
                </a:prstTxWarp>
                <a:noAutofit/>
              </a:bodyPr>
              <a:lstStyle/>
              <a:p>
                <a:pPr defTabSz="913643"/>
                <a:endParaRPr lang="en-US" sz="1763">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cxnSp>
            <p:nvCxnSpPr>
              <p:cNvPr id="397" name="Straight Connector 396"/>
              <p:cNvCxnSpPr/>
              <p:nvPr/>
            </p:nvCxnSpPr>
            <p:spPr>
              <a:xfrm>
                <a:off x="3366983" y="625545"/>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grpSp>
        <p:nvGrpSpPr>
          <p:cNvPr id="439" name="Group 438"/>
          <p:cNvGrpSpPr/>
          <p:nvPr/>
        </p:nvGrpSpPr>
        <p:grpSpPr>
          <a:xfrm>
            <a:off x="5274455" y="1290752"/>
            <a:ext cx="1790146" cy="1526765"/>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07" name="Rectangle 506"/>
              <p:cNvSpPr/>
              <p:nvPr/>
            </p:nvSpPr>
            <p:spPr bwMode="auto">
              <a:xfrm>
                <a:off x="6657420" y="-401045"/>
                <a:ext cx="639762" cy="1486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61" name="Rectangle 460"/>
            <p:cNvSpPr/>
            <p:nvPr/>
          </p:nvSpPr>
          <p:spPr bwMode="auto">
            <a:xfrm>
              <a:off x="6669082" y="1645386"/>
              <a:ext cx="469545" cy="88305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766924"/>
              <a:ext cx="948506" cy="779167"/>
              <a:chOff x="5444705" y="1851916"/>
              <a:chExt cx="948506" cy="779167"/>
            </a:xfrm>
          </p:grpSpPr>
          <p:sp>
            <p:nvSpPr>
              <p:cNvPr id="466" name="Rectangle 465"/>
              <p:cNvSpPr/>
              <p:nvPr/>
            </p:nvSpPr>
            <p:spPr bwMode="auto">
              <a:xfrm>
                <a:off x="5444705" y="1851916"/>
                <a:ext cx="438767" cy="7791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6764" y="2051041"/>
            <a:ext cx="309834" cy="610556"/>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a:solidFill>
              <a:schemeClr val="bg1">
                <a:lumMod val="85000"/>
              </a:schemeClr>
            </a:solidFill>
            <a:ln>
              <a:noFill/>
              <a:headEnd type="none" w="med" len="med"/>
              <a:tailEnd type="none" w="med" len="med"/>
            </a:ln>
            <a:effectLst/>
          </p:spPr>
        </p:pic>
        <p:grpSp>
          <p:nvGrpSpPr>
            <p:cNvPr id="360" name="Group 359"/>
            <p:cNvGrpSpPr/>
            <p:nvPr/>
          </p:nvGrpSpPr>
          <p:grpSpPr>
            <a:xfrm>
              <a:off x="2444126" y="2215023"/>
              <a:ext cx="267711" cy="420984"/>
              <a:chOff x="2442960" y="2215023"/>
              <a:chExt cx="267711" cy="420984"/>
            </a:xfrm>
          </p:grpSpPr>
          <p:sp>
            <p:nvSpPr>
              <p:cNvPr id="361" name="Rectangle 360"/>
              <p:cNvSpPr/>
              <p:nvPr/>
            </p:nvSpPr>
            <p:spPr bwMode="auto">
              <a:xfrm>
                <a:off x="2442960" y="2215023"/>
                <a:ext cx="267711" cy="420984"/>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516" name="Rectangle 515"/>
          <p:cNvSpPr/>
          <p:nvPr/>
        </p:nvSpPr>
        <p:spPr bwMode="auto">
          <a:xfrm>
            <a:off x="460547"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0547"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0547"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2275" y="3990997"/>
            <a:ext cx="992537" cy="361250"/>
            <a:chOff x="683707" y="4085194"/>
            <a:chExt cx="1013112" cy="368739"/>
          </a:xfrm>
        </p:grpSpPr>
        <p:sp>
          <p:nvSpPr>
            <p:cNvPr id="520" name="TextBox 519"/>
            <p:cNvSpPr txBox="1"/>
            <p:nvPr/>
          </p:nvSpPr>
          <p:spPr>
            <a:xfrm>
              <a:off x="1132043" y="4154025"/>
              <a:ext cx="564776" cy="193746"/>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sp>
        <p:nvSpPr>
          <p:cNvPr id="523" name="Freeform 9"/>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4" name="Freeform 10"/>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5" name="Freeform 11"/>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6" name="Freeform 12"/>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7" name="Freeform 13"/>
          <p:cNvSpPr>
            <a:spLocks noEditPoints="1"/>
          </p:cNvSpPr>
          <p:nvPr/>
        </p:nvSpPr>
        <p:spPr bwMode="auto">
          <a:xfrm>
            <a:off x="995847" y="5301139"/>
            <a:ext cx="121272" cy="135048"/>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8" name="Freeform 14"/>
          <p:cNvSpPr>
            <a:spLocks/>
          </p:cNvSpPr>
          <p:nvPr/>
        </p:nvSpPr>
        <p:spPr bwMode="auto">
          <a:xfrm>
            <a:off x="1136297" y="5338682"/>
            <a:ext cx="76166" cy="94803"/>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9" name="Freeform 15"/>
          <p:cNvSpPr>
            <a:spLocks noEditPoints="1"/>
          </p:cNvSpPr>
          <p:nvPr/>
        </p:nvSpPr>
        <p:spPr bwMode="auto">
          <a:xfrm>
            <a:off x="1229209" y="5338681"/>
            <a:ext cx="79678" cy="97505"/>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0" name="Freeform 16"/>
          <p:cNvSpPr>
            <a:spLocks noEditPoints="1"/>
          </p:cNvSpPr>
          <p:nvPr/>
        </p:nvSpPr>
        <p:spPr bwMode="auto">
          <a:xfrm>
            <a:off x="1328063" y="5303840"/>
            <a:ext cx="103716" cy="129645"/>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1" name="Freeform 17"/>
          <p:cNvSpPr>
            <a:spLocks/>
          </p:cNvSpPr>
          <p:nvPr/>
        </p:nvSpPr>
        <p:spPr bwMode="auto">
          <a:xfrm>
            <a:off x="1450146" y="5339223"/>
            <a:ext cx="48617" cy="94263"/>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2" name="Freeform 18"/>
          <p:cNvSpPr>
            <a:spLocks noEditPoints="1"/>
          </p:cNvSpPr>
          <p:nvPr/>
        </p:nvSpPr>
        <p:spPr bwMode="auto">
          <a:xfrm>
            <a:off x="1507676" y="5297898"/>
            <a:ext cx="19987" cy="135588"/>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3" name="Freeform 19"/>
          <p:cNvSpPr>
            <a:spLocks/>
          </p:cNvSpPr>
          <p:nvPr/>
        </p:nvSpPr>
        <p:spPr bwMode="auto">
          <a:xfrm>
            <a:off x="1536575" y="5340572"/>
            <a:ext cx="85620" cy="92913"/>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4" name="Freeform 20"/>
          <p:cNvSpPr>
            <a:spLocks noEditPoints="1"/>
          </p:cNvSpPr>
          <p:nvPr/>
        </p:nvSpPr>
        <p:spPr bwMode="auto">
          <a:xfrm>
            <a:off x="1626787" y="5338681"/>
            <a:ext cx="79948" cy="97505"/>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35" name="Group 32"/>
          <p:cNvGrpSpPr>
            <a:grpSpLocks noChangeAspect="1"/>
          </p:cNvGrpSpPr>
          <p:nvPr/>
        </p:nvGrpSpPr>
        <p:grpSpPr bwMode="auto">
          <a:xfrm>
            <a:off x="672276" y="5564414"/>
            <a:ext cx="1088506" cy="350901"/>
            <a:chOff x="3382" y="2013"/>
            <a:chExt cx="912" cy="294"/>
          </a:xfrm>
          <a:solidFill>
            <a:schemeClr val="bg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55" name="Group 554"/>
          <p:cNvGrpSpPr/>
          <p:nvPr/>
        </p:nvGrpSpPr>
        <p:grpSpPr>
          <a:xfrm>
            <a:off x="2297209" y="5291866"/>
            <a:ext cx="1734372" cy="322293"/>
            <a:chOff x="3780357" y="9151926"/>
            <a:chExt cx="1910317" cy="392096"/>
          </a:xfrm>
        </p:grpSpPr>
        <p:sp>
          <p:nvSpPr>
            <p:cNvPr id="556" name="TextBox 555"/>
            <p:cNvSpPr txBox="1"/>
            <p:nvPr/>
          </p:nvSpPr>
          <p:spPr>
            <a:xfrm>
              <a:off x="4286127" y="9235524"/>
              <a:ext cx="1404547" cy="230920"/>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7243" y="4470753"/>
            <a:ext cx="772904" cy="344184"/>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60" name="Group 559"/>
          <p:cNvGrpSpPr/>
          <p:nvPr/>
        </p:nvGrpSpPr>
        <p:grpSpPr>
          <a:xfrm>
            <a:off x="677243" y="4933442"/>
            <a:ext cx="218921" cy="217592"/>
            <a:chOff x="3802770" y="-2002971"/>
            <a:chExt cx="1532420" cy="1523121"/>
          </a:xfrm>
          <a:solidFill>
            <a:schemeClr val="bg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014745" y="4963343"/>
            <a:ext cx="607452" cy="162695"/>
          </a:xfrm>
          <a:prstGeom prst="rect">
            <a:avLst/>
          </a:prstGeom>
          <a:noFill/>
        </p:spPr>
        <p:txBody>
          <a:bodyPr wrap="square" lIns="0" tIns="0" rIns="0" bIns="0" rtlCol="0">
            <a:spAutoFit/>
          </a:bodyPr>
          <a:lstStyle/>
          <a:p>
            <a:pPr defTabSz="913643">
              <a:lnSpc>
                <a:spcPct val="90000"/>
              </a:lnSpc>
              <a:spcAft>
                <a:spcPts val="588"/>
              </a:spcAft>
            </a:pPr>
            <a:r>
              <a:rPr lang="en-US" sz="1175" spc="-29" dirty="0">
                <a:gradFill>
                  <a:gsLst>
                    <a:gs pos="2917">
                      <a:srgbClr val="FFFFFF"/>
                    </a:gs>
                    <a:gs pos="30000">
                      <a:srgbClr val="FFFFFF"/>
                    </a:gs>
                  </a:gsLst>
                  <a:lin ang="5400000" scaled="0"/>
                </a:gradFill>
              </a:rPr>
              <a:t>My Apps</a:t>
            </a:r>
          </a:p>
        </p:txBody>
      </p:sp>
      <p:sp>
        <p:nvSpPr>
          <p:cNvPr id="574" name="Freeform 39"/>
          <p:cNvSpPr>
            <a:spLocks noChangeAspect="1" noEditPoints="1"/>
          </p:cNvSpPr>
          <p:nvPr/>
        </p:nvSpPr>
        <p:spPr bwMode="auto">
          <a:xfrm>
            <a:off x="671229" y="6033822"/>
            <a:ext cx="1050167" cy="35979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5" name="Freeform 35"/>
          <p:cNvSpPr>
            <a:spLocks noChangeAspect="1" noEditPoints="1"/>
          </p:cNvSpPr>
          <p:nvPr/>
        </p:nvSpPr>
        <p:spPr bwMode="auto">
          <a:xfrm>
            <a:off x="2297209" y="3990996"/>
            <a:ext cx="1294936" cy="36226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76" name="Group 53"/>
          <p:cNvGrpSpPr>
            <a:grpSpLocks noChangeAspect="1"/>
          </p:cNvGrpSpPr>
          <p:nvPr/>
        </p:nvGrpSpPr>
        <p:grpSpPr bwMode="auto">
          <a:xfrm>
            <a:off x="2297210" y="4427037"/>
            <a:ext cx="939732" cy="35938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95" name="Group 140"/>
          <p:cNvGrpSpPr>
            <a:grpSpLocks noChangeAspect="1"/>
          </p:cNvGrpSpPr>
          <p:nvPr/>
        </p:nvGrpSpPr>
        <p:grpSpPr bwMode="auto">
          <a:xfrm>
            <a:off x="2297208" y="4860195"/>
            <a:ext cx="1262173" cy="357893"/>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11" name="Freeform 33"/>
          <p:cNvSpPr>
            <a:spLocks noChangeAspect="1" noEditPoints="1"/>
          </p:cNvSpPr>
          <p:nvPr/>
        </p:nvSpPr>
        <p:spPr bwMode="auto">
          <a:xfrm>
            <a:off x="2297210" y="5687937"/>
            <a:ext cx="820487" cy="34012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7208" y="6101843"/>
            <a:ext cx="1037158" cy="250522"/>
          </a:xfrm>
          <a:prstGeom prst="rect">
            <a:avLst/>
          </a:prstGeom>
        </p:spPr>
      </p:pic>
      <p:sp>
        <p:nvSpPr>
          <p:cNvPr id="614" name="Rectangle 613"/>
          <p:cNvSpPr/>
          <p:nvPr/>
        </p:nvSpPr>
        <p:spPr bwMode="auto">
          <a:xfrm>
            <a:off x="4233456"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3456"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615" name="Rectangle 614"/>
          <p:cNvSpPr/>
          <p:nvPr/>
        </p:nvSpPr>
        <p:spPr bwMode="auto">
          <a:xfrm>
            <a:off x="4233456" y="3811326"/>
            <a:ext cx="3732094" cy="274970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18" name="Freeform 5"/>
          <p:cNvSpPr>
            <a:spLocks noEditPoints="1"/>
          </p:cNvSpPr>
          <p:nvPr/>
        </p:nvSpPr>
        <p:spPr bwMode="auto">
          <a:xfrm>
            <a:off x="5458706" y="4990212"/>
            <a:ext cx="407288" cy="376674"/>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959">
              <a:solidFill>
                <a:srgbClr val="FFFFFF"/>
              </a:solidFill>
            </a:endParaRPr>
          </a:p>
        </p:txBody>
      </p:sp>
      <p:sp>
        <p:nvSpPr>
          <p:cNvPr id="620" name="TextBox 619"/>
          <p:cNvSpPr txBox="1"/>
          <p:nvPr/>
        </p:nvSpPr>
        <p:spPr>
          <a:xfrm>
            <a:off x="4398847" y="4532598"/>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Users and </a:t>
            </a:r>
            <a:br>
              <a:rPr lang="en-US" sz="1175" dirty="0">
                <a:gradFill>
                  <a:gsLst>
                    <a:gs pos="2917">
                      <a:srgbClr val="FFFFFF"/>
                    </a:gs>
                    <a:gs pos="30000">
                      <a:srgbClr val="FFFFFF"/>
                    </a:gs>
                  </a:gsLst>
                  <a:lin ang="5400000" scaled="0"/>
                </a:gradFill>
              </a:rPr>
            </a:br>
            <a:r>
              <a:rPr lang="en-US" sz="1175" dirty="0">
                <a:gradFill>
                  <a:gsLst>
                    <a:gs pos="2917">
                      <a:srgbClr val="FFFFFF"/>
                    </a:gs>
                    <a:gs pos="30000">
                      <a:srgbClr val="FFFFFF"/>
                    </a:gs>
                  </a:gsLst>
                  <a:lin ang="5400000" scaled="0"/>
                </a:gradFill>
              </a:rPr>
              <a:t>groups</a:t>
            </a:r>
          </a:p>
        </p:txBody>
      </p:sp>
      <p:sp>
        <p:nvSpPr>
          <p:cNvPr id="621" name="TextBox 620"/>
          <p:cNvSpPr txBox="1"/>
          <p:nvPr/>
        </p:nvSpPr>
        <p:spPr>
          <a:xfrm>
            <a:off x="5264584"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Files</a:t>
            </a:r>
          </a:p>
        </p:txBody>
      </p:sp>
      <p:sp>
        <p:nvSpPr>
          <p:cNvPr id="622" name="TextBox 621"/>
          <p:cNvSpPr txBox="1"/>
          <p:nvPr/>
        </p:nvSpPr>
        <p:spPr>
          <a:xfrm>
            <a:off x="6145442"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Mail</a:t>
            </a:r>
          </a:p>
        </p:txBody>
      </p:sp>
      <p:sp>
        <p:nvSpPr>
          <p:cNvPr id="623" name="TextBox 622"/>
          <p:cNvSpPr txBox="1"/>
          <p:nvPr/>
        </p:nvSpPr>
        <p:spPr>
          <a:xfrm>
            <a:off x="7051661"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Calendar</a:t>
            </a:r>
          </a:p>
        </p:txBody>
      </p:sp>
      <p:sp>
        <p:nvSpPr>
          <p:cNvPr id="624" name="TextBox 623"/>
          <p:cNvSpPr txBox="1"/>
          <p:nvPr/>
        </p:nvSpPr>
        <p:spPr>
          <a:xfrm>
            <a:off x="4398847"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Contacts</a:t>
            </a:r>
          </a:p>
        </p:txBody>
      </p:sp>
      <p:sp>
        <p:nvSpPr>
          <p:cNvPr id="625" name="TextBox 624"/>
          <p:cNvSpPr txBox="1"/>
          <p:nvPr/>
        </p:nvSpPr>
        <p:spPr>
          <a:xfrm>
            <a:off x="4977107" y="5483835"/>
            <a:ext cx="1370488"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Office Graph</a:t>
            </a:r>
          </a:p>
        </p:txBody>
      </p:sp>
      <p:sp>
        <p:nvSpPr>
          <p:cNvPr id="626" name="TextBox 625"/>
          <p:cNvSpPr txBox="1"/>
          <p:nvPr/>
        </p:nvSpPr>
        <p:spPr>
          <a:xfrm>
            <a:off x="7051661"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Documents</a:t>
            </a:r>
          </a:p>
        </p:txBody>
      </p:sp>
      <p:sp>
        <p:nvSpPr>
          <p:cNvPr id="627" name="TextBox 626"/>
          <p:cNvSpPr txBox="1"/>
          <p:nvPr/>
        </p:nvSpPr>
        <p:spPr>
          <a:xfrm>
            <a:off x="6075374" y="5483835"/>
            <a:ext cx="935669"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334069" y="5793474"/>
            <a:ext cx="437002" cy="459054"/>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29" name="Freeform 5"/>
          <p:cNvSpPr>
            <a:spLocks noChangeAspect="1" noEditPoints="1"/>
          </p:cNvSpPr>
          <p:nvPr/>
        </p:nvSpPr>
        <p:spPr bwMode="auto">
          <a:xfrm>
            <a:off x="5558469" y="5793475"/>
            <a:ext cx="415952" cy="406795"/>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198055" y="5849463"/>
            <a:ext cx="394455" cy="343353"/>
          </a:xfrm>
          <a:prstGeom prst="rect">
            <a:avLst/>
          </a:prstGeom>
        </p:spPr>
      </p:pic>
      <p:grpSp>
        <p:nvGrpSpPr>
          <p:cNvPr id="631" name="Group 8"/>
          <p:cNvGrpSpPr>
            <a:grpSpLocks noChangeAspect="1"/>
          </p:cNvGrpSpPr>
          <p:nvPr/>
        </p:nvGrpSpPr>
        <p:grpSpPr bwMode="auto">
          <a:xfrm>
            <a:off x="7195693" y="4974450"/>
            <a:ext cx="507469" cy="392436"/>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2" name="Freeform 14"/>
          <p:cNvSpPr>
            <a:spLocks noEditPoints="1"/>
          </p:cNvSpPr>
          <p:nvPr/>
        </p:nvSpPr>
        <p:spPr bwMode="auto">
          <a:xfrm>
            <a:off x="6322361" y="4848863"/>
            <a:ext cx="441694" cy="518024"/>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3" name="TextBox 632"/>
          <p:cNvSpPr txBox="1"/>
          <p:nvPr/>
        </p:nvSpPr>
        <p:spPr>
          <a:xfrm>
            <a:off x="4351094"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523893" y="5793822"/>
            <a:ext cx="545438" cy="393946"/>
            <a:chOff x="889" y="17"/>
            <a:chExt cx="6056" cy="4374"/>
          </a:xfrm>
          <a:solidFill>
            <a:schemeClr val="bg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5" name="TextBox 634"/>
          <p:cNvSpPr txBox="1"/>
          <p:nvPr/>
        </p:nvSpPr>
        <p:spPr>
          <a:xfrm>
            <a:off x="5264583"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Lync</a:t>
            </a:r>
          </a:p>
        </p:txBody>
      </p:sp>
      <p:sp>
        <p:nvSpPr>
          <p:cNvPr id="636" name="TextBox 635"/>
          <p:cNvSpPr txBox="1"/>
          <p:nvPr/>
        </p:nvSpPr>
        <p:spPr>
          <a:xfrm>
            <a:off x="610106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OneNote</a:t>
            </a:r>
          </a:p>
        </p:txBody>
      </p:sp>
      <p:sp>
        <p:nvSpPr>
          <p:cNvPr id="637" name="TextBox 636"/>
          <p:cNvSpPr txBox="1"/>
          <p:nvPr/>
        </p:nvSpPr>
        <p:spPr>
          <a:xfrm>
            <a:off x="695615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Yammer</a:t>
            </a:r>
          </a:p>
        </p:txBody>
      </p:sp>
      <p:sp>
        <p:nvSpPr>
          <p:cNvPr id="646" name="Freeform 5"/>
          <p:cNvSpPr>
            <a:spLocks noChangeAspect="1" noEditPoints="1"/>
          </p:cNvSpPr>
          <p:nvPr/>
        </p:nvSpPr>
        <p:spPr bwMode="auto">
          <a:xfrm>
            <a:off x="5511951" y="4003738"/>
            <a:ext cx="301849" cy="401213"/>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568859" y="4015206"/>
            <a:ext cx="455507" cy="377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327727" y="4049366"/>
            <a:ext cx="418554" cy="30898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242283" y="4015206"/>
            <a:ext cx="418577" cy="39258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774" tIns="43886" rIns="87774" bIns="43886" numCol="1" anchor="t" anchorCtr="0" compatLnSpc="1">
            <a:prstTxWarp prst="textNoShape">
              <a:avLst/>
            </a:prstTxWarp>
          </a:bodyPr>
          <a:lstStyle/>
          <a:p>
            <a:pPr defTabSz="895029"/>
            <a:endParaRPr lang="en-US" sz="1762" dirty="0">
              <a:solidFill>
                <a:srgbClr val="FFFFFF"/>
              </a:solidFill>
            </a:endParaRPr>
          </a:p>
        </p:txBody>
      </p:sp>
      <p:sp>
        <p:nvSpPr>
          <p:cNvPr id="656" name="Freeform 5"/>
          <p:cNvSpPr>
            <a:spLocks noEditPoints="1"/>
          </p:cNvSpPr>
          <p:nvPr/>
        </p:nvSpPr>
        <p:spPr bwMode="auto">
          <a:xfrm>
            <a:off x="4656622" y="4952857"/>
            <a:ext cx="361199" cy="40504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solidFill>
          <a:ln>
            <a:noFill/>
          </a:ln>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sp>
        <p:nvSpPr>
          <p:cNvPr id="658" name="Rectangle 657"/>
          <p:cNvSpPr/>
          <p:nvPr/>
        </p:nvSpPr>
        <p:spPr bwMode="auto">
          <a:xfrm>
            <a:off x="8006365"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6365"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6365"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9146" y="4823996"/>
            <a:ext cx="533992" cy="266995"/>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911" y="4838004"/>
            <a:ext cx="947166" cy="253745"/>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8220" y="4751809"/>
            <a:ext cx="318047" cy="4035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6181" y="4759465"/>
            <a:ext cx="399160" cy="400867"/>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18419" y="5541042"/>
            <a:ext cx="999587" cy="33319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4386" y="6011630"/>
            <a:ext cx="1074945" cy="404180"/>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4493" y="4035042"/>
            <a:ext cx="475189" cy="446793"/>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2663" y="4027497"/>
            <a:ext cx="491096" cy="433540"/>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5761" y="4006847"/>
            <a:ext cx="405896" cy="474839"/>
          </a:xfrm>
          <a:prstGeom prst="rect">
            <a:avLst/>
          </a:prstGeom>
          <a:noFill/>
          <a:ln>
            <a:noFill/>
          </a:ln>
          <a:effectLst/>
          <a:extLst/>
        </p:spPr>
      </p:pic>
      <p:grpSp>
        <p:nvGrpSpPr>
          <p:cNvPr id="673" name="Group 672"/>
          <p:cNvGrpSpPr/>
          <p:nvPr/>
        </p:nvGrpSpPr>
        <p:grpSpPr>
          <a:xfrm>
            <a:off x="9717784" y="4017847"/>
            <a:ext cx="420647" cy="474809"/>
            <a:chOff x="8757833" y="2461626"/>
            <a:chExt cx="522153" cy="589383"/>
          </a:xfrm>
          <a:solidFill>
            <a:schemeClr val="bg1"/>
          </a:solidFill>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r>
                <a:rPr lang="en-US" sz="1763"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grpSp>
      <p:grpSp>
        <p:nvGrpSpPr>
          <p:cNvPr id="676" name="Group 25"/>
          <p:cNvGrpSpPr>
            <a:grpSpLocks noChangeAspect="1"/>
          </p:cNvGrpSpPr>
          <p:nvPr/>
        </p:nvGrpSpPr>
        <p:grpSpPr bwMode="auto">
          <a:xfrm>
            <a:off x="8208911" y="5634148"/>
            <a:ext cx="1547355" cy="18751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5617" y="4052708"/>
            <a:ext cx="680884" cy="418044"/>
          </a:xfrm>
          <a:prstGeom prst="rect">
            <a:avLst/>
          </a:prstGeom>
        </p:spPr>
      </p:pic>
      <p:grpSp>
        <p:nvGrpSpPr>
          <p:cNvPr id="692" name="Group 691"/>
          <p:cNvGrpSpPr>
            <a:grpSpLocks noChangeAspect="1"/>
          </p:cNvGrpSpPr>
          <p:nvPr/>
        </p:nvGrpSpPr>
        <p:grpSpPr>
          <a:xfrm>
            <a:off x="8328124" y="4652215"/>
            <a:ext cx="393518" cy="555414"/>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Tree>
    <p:extLst>
      <p:ext uri="{BB962C8B-B14F-4D97-AF65-F5344CB8AC3E}">
        <p14:creationId xmlns:p14="http://schemas.microsoft.com/office/powerpoint/2010/main" val="33927971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Transforming your code</a:t>
            </a:r>
            <a:endParaRPr lang="en-US" dirty="0"/>
          </a:p>
        </p:txBody>
      </p:sp>
      <p:sp>
        <p:nvSpPr>
          <p:cNvPr id="4" name="Title 2"/>
          <p:cNvSpPr txBox="1">
            <a:spLocks/>
          </p:cNvSpPr>
          <p:nvPr/>
        </p:nvSpPr>
        <p:spPr>
          <a:xfrm>
            <a:off x="1357019" y="3741259"/>
            <a:ext cx="11650488" cy="776315"/>
          </a:xfrm>
          <a:prstGeom prst="rect">
            <a:avLst/>
          </a:prstGeom>
          <a:noFill/>
        </p:spPr>
        <p:txBody>
          <a:bodyPr vert="horz" wrap="square" lIns="143391" tIns="89619" rIns="143391" bIns="89619"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4312" dirty="0"/>
              <a:t>From farm solutions and full trust code…</a:t>
            </a:r>
          </a:p>
        </p:txBody>
      </p:sp>
      <p:sp>
        <p:nvSpPr>
          <p:cNvPr id="5" name="Title 2"/>
          <p:cNvSpPr txBox="1">
            <a:spLocks/>
          </p:cNvSpPr>
          <p:nvPr/>
        </p:nvSpPr>
        <p:spPr>
          <a:xfrm>
            <a:off x="6290861" y="4157613"/>
            <a:ext cx="5268016" cy="776315"/>
          </a:xfrm>
          <a:prstGeom prst="rect">
            <a:avLst/>
          </a:prstGeom>
          <a:noFill/>
        </p:spPr>
        <p:txBody>
          <a:bodyPr vert="horz" wrap="square" lIns="143391" tIns="89619" rIns="143391" bIns="89619"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5293" b="1" dirty="0"/>
              <a:t>To app model…</a:t>
            </a:r>
          </a:p>
        </p:txBody>
      </p:sp>
    </p:spTree>
    <p:extLst>
      <p:ext uri="{BB962C8B-B14F-4D97-AF65-F5344CB8AC3E}">
        <p14:creationId xmlns:p14="http://schemas.microsoft.com/office/powerpoint/2010/main" val="153490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does this mean in practice?”</a:t>
            </a:r>
            <a:endParaRPr lang="en-US" dirty="0"/>
          </a:p>
        </p:txBody>
      </p:sp>
      <p:sp>
        <p:nvSpPr>
          <p:cNvPr id="4" name="Title 2"/>
          <p:cNvSpPr txBox="1">
            <a:spLocks/>
          </p:cNvSpPr>
          <p:nvPr/>
        </p:nvSpPr>
        <p:spPr>
          <a:xfrm>
            <a:off x="3969590" y="3754742"/>
            <a:ext cx="7577975" cy="776315"/>
          </a:xfrm>
          <a:prstGeom prst="rect">
            <a:avLst/>
          </a:prstGeom>
          <a:noFill/>
        </p:spPr>
        <p:txBody>
          <a:bodyPr vert="horz" wrap="square" lIns="143391" tIns="89619" rIns="143391" bIns="89619"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4000" dirty="0" smtClean="0">
                <a:solidFill>
                  <a:schemeClr val="bg1"/>
                </a:solidFill>
              </a:rPr>
              <a:t>Rewrite your code to app model. </a:t>
            </a:r>
            <a:br>
              <a:rPr lang="en-US" sz="4000" dirty="0" smtClean="0">
                <a:solidFill>
                  <a:schemeClr val="bg1"/>
                </a:solidFill>
              </a:rPr>
            </a:br>
            <a:r>
              <a:rPr lang="en-US" sz="4000" dirty="0" smtClean="0">
                <a:solidFill>
                  <a:schemeClr val="bg1"/>
                </a:solidFill>
              </a:rPr>
              <a:t>There’s actually no migration or transformation as such, but you can reuse concepts and patterns </a:t>
            </a:r>
            <a:endParaRPr lang="en-US" sz="4000" dirty="0">
              <a:solidFill>
                <a:schemeClr val="bg1"/>
              </a:solidFill>
            </a:endParaRPr>
          </a:p>
        </p:txBody>
      </p:sp>
    </p:spTree>
    <p:extLst>
      <p:ext uri="{BB962C8B-B14F-4D97-AF65-F5344CB8AC3E}">
        <p14:creationId xmlns:p14="http://schemas.microsoft.com/office/powerpoint/2010/main" val="1347917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7198" dirty="0" smtClean="0"/>
              <a:t>“But I do want to do customizations using full trust code way!” </a:t>
            </a:r>
            <a:endParaRPr lang="en-GB" sz="7198" dirty="0"/>
          </a:p>
        </p:txBody>
      </p:sp>
      <p:sp>
        <p:nvSpPr>
          <p:cNvPr id="5" name="TextBox 4"/>
          <p:cNvSpPr txBox="1"/>
          <p:nvPr/>
        </p:nvSpPr>
        <p:spPr>
          <a:xfrm>
            <a:off x="3492028" y="3851685"/>
            <a:ext cx="8176099" cy="1384995"/>
          </a:xfrm>
          <a:prstGeom prst="rect">
            <a:avLst/>
          </a:prstGeom>
          <a:noFill/>
        </p:spPr>
        <p:txBody>
          <a:bodyPr wrap="square" rtlCol="0">
            <a:spAutoFit/>
          </a:bodyPr>
          <a:lstStyle/>
          <a:p>
            <a:r>
              <a:rPr lang="en-US" sz="2800" dirty="0" smtClean="0"/>
              <a:t>Feel free to do that in future as well. It comes down on the business and functional requirements, together with deployment roadmap.</a:t>
            </a:r>
          </a:p>
        </p:txBody>
      </p:sp>
    </p:spTree>
    <p:extLst>
      <p:ext uri="{BB962C8B-B14F-4D97-AF65-F5344CB8AC3E}">
        <p14:creationId xmlns:p14="http://schemas.microsoft.com/office/powerpoint/2010/main" val="37676194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EA8A7-A694-4DB0-82AB-EF48F2E9B6F9}">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Office365%20Template%20Orange</Template>
  <TotalTime>0</TotalTime>
  <Words>2912</Words>
  <Application>Microsoft Office PowerPoint</Application>
  <PresentationFormat>Custom</PresentationFormat>
  <Paragraphs>354</Paragraphs>
  <Slides>42</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Calibri</vt:lpstr>
      <vt:lpstr>Consolas</vt:lpstr>
      <vt:lpstr>Segoe UI</vt:lpstr>
      <vt:lpstr>Segoe UI Light</vt:lpstr>
      <vt:lpstr>Segoe UI Semibold</vt:lpstr>
      <vt:lpstr>Wingdings</vt:lpstr>
      <vt:lpstr>5-30055_Office Template 2012 - 16x9 - White Background</vt:lpstr>
      <vt:lpstr>5-30055_Office365 Template 2012 - 16x9 - Colored Accent Slides</vt:lpstr>
      <vt:lpstr>Latest learnings on transforming your SharePoint code from server side to client side</vt:lpstr>
      <vt:lpstr>PowerPoint Presentation</vt:lpstr>
      <vt:lpstr>Vesa Juvonen</vt:lpstr>
      <vt:lpstr>Agenda</vt:lpstr>
      <vt:lpstr>"The most strategic developer surface area for us is Office 365“  - Satya Nadella </vt:lpstr>
      <vt:lpstr>Vision</vt:lpstr>
      <vt:lpstr>Transforming your code</vt:lpstr>
      <vt:lpstr>“What does this mean in practice?”</vt:lpstr>
      <vt:lpstr>“But I do want to do customizations using full trust code way!” </vt:lpstr>
      <vt:lpstr>“Will Farm Solutions be supported with SharePoint Server 2016”</vt:lpstr>
      <vt:lpstr>“I saw a blog post on the Internet saying that the app model is dead”</vt:lpstr>
      <vt:lpstr>Introduction on the  model in Microsoft</vt:lpstr>
      <vt:lpstr>“Microsoft is coming up with recommendations without knowledge on what field needs”</vt:lpstr>
      <vt:lpstr>PowerPoint Presentation</vt:lpstr>
      <vt:lpstr>O365 Dev Patterns and Practices model</vt:lpstr>
      <vt:lpstr>Application Modernization: JDP Program</vt:lpstr>
      <vt:lpstr>Patterns and Practices training package</vt:lpstr>
      <vt:lpstr>Learnings</vt:lpstr>
      <vt:lpstr>Concentrate on functional requirements, not the technology</vt:lpstr>
      <vt:lpstr>“Will you ever support farm solutions in Office 365?” </vt:lpstr>
      <vt:lpstr>“Will you introduce a replacement for the app model in the near future?” </vt:lpstr>
      <vt:lpstr>“I can’t do XYZ with app model?”</vt:lpstr>
      <vt:lpstr>You can actually do much more with provider hosted model than with typical farm solutions…</vt:lpstr>
      <vt:lpstr>Site provisioning and site configuration automation is the key!</vt:lpstr>
      <vt:lpstr>Demo - Hybrid provisioning from Azure</vt:lpstr>
      <vt:lpstr>PowerPoint Presentation</vt:lpstr>
      <vt:lpstr>Recommendations</vt:lpstr>
      <vt:lpstr>Sandbox solutions?</vt:lpstr>
      <vt:lpstr>“Wait? No feature framework?” </vt:lpstr>
      <vt:lpstr>“You do not brand Outlook or Word, why do you need to do branding on collaboration sites?”</vt:lpstr>
      <vt:lpstr>Example: Custom master page and case of an evolving suite bar… </vt:lpstr>
      <vt:lpstr>“But I have always customized my sites with custom master, what has changed?”</vt:lpstr>
      <vt:lpstr>“I have an intranet portal and I need to do heavy branding customizations!”</vt:lpstr>
      <vt:lpstr>PowerPoint Presentation</vt:lpstr>
      <vt:lpstr>Branding options for SharePoint sites</vt:lpstr>
      <vt:lpstr>Recommendations for farm solutions How to minimize future work?</vt:lpstr>
      <vt:lpstr>“I’m moving to cloud, couldn’t I transform as part of the move?”</vt:lpstr>
      <vt:lpstr>Transformation topics in spring seminars</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2015-03-12T17:06:11Z</dcterms:created>
  <dcterms:modified xsi:type="dcterms:W3CDTF">2015-03-16T18:36:54Z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ies>
</file>